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515" r:id="rId2"/>
    <p:sldId id="1183" r:id="rId3"/>
    <p:sldId id="677" r:id="rId4"/>
    <p:sldId id="1192" r:id="rId5"/>
    <p:sldId id="1099" r:id="rId6"/>
    <p:sldId id="1163" r:id="rId7"/>
    <p:sldId id="643" r:id="rId8"/>
    <p:sldId id="665" r:id="rId9"/>
    <p:sldId id="1131" r:id="rId10"/>
    <p:sldId id="1161" r:id="rId11"/>
    <p:sldId id="1133" r:id="rId12"/>
    <p:sldId id="1035" r:id="rId13"/>
    <p:sldId id="1164" r:id="rId14"/>
    <p:sldId id="809" r:id="rId15"/>
    <p:sldId id="1165" r:id="rId16"/>
    <p:sldId id="1167" r:id="rId17"/>
    <p:sldId id="1168" r:id="rId18"/>
    <p:sldId id="1169" r:id="rId19"/>
    <p:sldId id="1170" r:id="rId20"/>
    <p:sldId id="281" r:id="rId21"/>
    <p:sldId id="1171" r:id="rId22"/>
    <p:sldId id="1174" r:id="rId23"/>
    <p:sldId id="1175" r:id="rId24"/>
    <p:sldId id="1182" r:id="rId25"/>
    <p:sldId id="1178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 Ma" initials="JM" lastIdx="1" clrIdx="0">
    <p:extLst>
      <p:ext uri="{19B8F6BF-5375-455C-9EA6-DF929625EA0E}">
        <p15:presenceInfo xmlns:p15="http://schemas.microsoft.com/office/powerpoint/2012/main" userId="Jun M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5A7D8"/>
    <a:srgbClr val="FF40FF"/>
    <a:srgbClr val="0432FF"/>
    <a:srgbClr val="45A9FF"/>
    <a:srgbClr val="948572"/>
    <a:srgbClr val="00FA00"/>
    <a:srgbClr val="B130B0"/>
    <a:srgbClr val="0000FF"/>
    <a:srgbClr val="C100C5"/>
    <a:srgbClr val="A4CC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81"/>
    <p:restoredTop sz="96301" autoAdjust="0"/>
  </p:normalViewPr>
  <p:slideViewPr>
    <p:cSldViewPr snapToGrid="0">
      <p:cViewPr varScale="1">
        <p:scale>
          <a:sx n="161" d="100"/>
          <a:sy n="161" d="100"/>
        </p:scale>
        <p:origin x="280" y="20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, Jun (2)" userId="bd7fed53-8732-4b1c-a3f6-5a86c415606d" providerId="ADAL" clId="{D8E3B487-4F65-5887-997D-E71497C61FA7}"/>
    <pc:docChg chg="undo custSel delSld modSld">
      <pc:chgData name="Ma, Jun (2)" userId="bd7fed53-8732-4b1c-a3f6-5a86c415606d" providerId="ADAL" clId="{D8E3B487-4F65-5887-997D-E71497C61FA7}" dt="2026-03-09T16:59:20.476" v="63" actId="478"/>
      <pc:docMkLst>
        <pc:docMk/>
      </pc:docMkLst>
      <pc:sldChg chg="delSp modSp mod modNotesTx">
        <pc:chgData name="Ma, Jun (2)" userId="bd7fed53-8732-4b1c-a3f6-5a86c415606d" providerId="ADAL" clId="{D8E3B487-4F65-5887-997D-E71497C61FA7}" dt="2026-03-08T21:38:57.840" v="43" actId="20577"/>
        <pc:sldMkLst>
          <pc:docMk/>
          <pc:sldMk cId="2856280809" sldId="515"/>
        </pc:sldMkLst>
        <pc:spChg chg="mod">
          <ac:chgData name="Ma, Jun (2)" userId="bd7fed53-8732-4b1c-a3f6-5a86c415606d" providerId="ADAL" clId="{D8E3B487-4F65-5887-997D-E71497C61FA7}" dt="2026-03-08T21:37:44.556" v="27" actId="20577"/>
          <ac:spMkLst>
            <pc:docMk/>
            <pc:sldMk cId="2856280809" sldId="515"/>
            <ac:spMk id="5" creationId="{E62AA541-4B67-AB54-CAA3-5B573413C584}"/>
          </ac:spMkLst>
        </pc:spChg>
        <pc:picChg chg="del mod">
          <ac:chgData name="Ma, Jun (2)" userId="bd7fed53-8732-4b1c-a3f6-5a86c415606d" providerId="ADAL" clId="{D8E3B487-4F65-5887-997D-E71497C61FA7}" dt="2026-03-08T21:37:23.365" v="1" actId="478"/>
          <ac:picMkLst>
            <pc:docMk/>
            <pc:sldMk cId="2856280809" sldId="515"/>
            <ac:picMk id="8" creationId="{B9D0DB02-48F5-90A6-DCC4-FE6DD2A6FF64}"/>
          </ac:picMkLst>
        </pc:picChg>
      </pc:sldChg>
      <pc:sldChg chg="modSp mod">
        <pc:chgData name="Ma, Jun (2)" userId="bd7fed53-8732-4b1c-a3f6-5a86c415606d" providerId="ADAL" clId="{D8E3B487-4F65-5887-997D-E71497C61FA7}" dt="2026-03-08T21:38:21.590" v="41" actId="20577"/>
        <pc:sldMkLst>
          <pc:docMk/>
          <pc:sldMk cId="937944394" sldId="1035"/>
        </pc:sldMkLst>
        <pc:spChg chg="mod">
          <ac:chgData name="Ma, Jun (2)" userId="bd7fed53-8732-4b1c-a3f6-5a86c415606d" providerId="ADAL" clId="{D8E3B487-4F65-5887-997D-E71497C61FA7}" dt="2026-03-08T21:38:21.590" v="41" actId="20577"/>
          <ac:spMkLst>
            <pc:docMk/>
            <pc:sldMk cId="937944394" sldId="1035"/>
            <ac:spMk id="5" creationId="{1D2A7D78-DF22-43F4-A078-D5AA4C2027E3}"/>
          </ac:spMkLst>
        </pc:spChg>
      </pc:sldChg>
      <pc:sldChg chg="delSp mod">
        <pc:chgData name="Ma, Jun (2)" userId="bd7fed53-8732-4b1c-a3f6-5a86c415606d" providerId="ADAL" clId="{D8E3B487-4F65-5887-997D-E71497C61FA7}" dt="2026-03-09T16:59:20.476" v="63" actId="478"/>
        <pc:sldMkLst>
          <pc:docMk/>
          <pc:sldMk cId="287665198" sldId="1175"/>
        </pc:sldMkLst>
        <pc:picChg chg="del">
          <ac:chgData name="Ma, Jun (2)" userId="bd7fed53-8732-4b1c-a3f6-5a86c415606d" providerId="ADAL" clId="{D8E3B487-4F65-5887-997D-E71497C61FA7}" dt="2026-03-09T16:59:20.476" v="63" actId="478"/>
          <ac:picMkLst>
            <pc:docMk/>
            <pc:sldMk cId="287665198" sldId="1175"/>
            <ac:picMk id="3" creationId="{162C704E-00EA-721E-497E-3526574C1EAC}"/>
          </ac:picMkLst>
        </pc:picChg>
      </pc:sldChg>
      <pc:sldChg chg="del">
        <pc:chgData name="Ma, Jun (2)" userId="bd7fed53-8732-4b1c-a3f6-5a86c415606d" providerId="ADAL" clId="{D8E3B487-4F65-5887-997D-E71497C61FA7}" dt="2026-03-09T16:32:01.230" v="44" actId="2696"/>
        <pc:sldMkLst>
          <pc:docMk/>
          <pc:sldMk cId="1040818398" sldId="1177"/>
        </pc:sldMkLst>
      </pc:sldChg>
      <pc:sldChg chg="del">
        <pc:chgData name="Ma, Jun (2)" userId="bd7fed53-8732-4b1c-a3f6-5a86c415606d" providerId="ADAL" clId="{D8E3B487-4F65-5887-997D-E71497C61FA7}" dt="2026-03-09T16:32:01.521" v="45" actId="2696"/>
        <pc:sldMkLst>
          <pc:docMk/>
          <pc:sldMk cId="1961254386" sldId="1180"/>
        </pc:sldMkLst>
      </pc:sldChg>
      <pc:sldChg chg="del">
        <pc:chgData name="Ma, Jun (2)" userId="bd7fed53-8732-4b1c-a3f6-5a86c415606d" providerId="ADAL" clId="{D8E3B487-4F65-5887-997D-E71497C61FA7}" dt="2026-03-09T16:32:02.243" v="46" actId="2696"/>
        <pc:sldMkLst>
          <pc:docMk/>
          <pc:sldMk cId="3665328927" sldId="1181"/>
        </pc:sldMkLst>
      </pc:sldChg>
      <pc:sldChg chg="mod modShow">
        <pc:chgData name="Ma, Jun (2)" userId="bd7fed53-8732-4b1c-a3f6-5a86c415606d" providerId="ADAL" clId="{D8E3B487-4F65-5887-997D-E71497C61FA7}" dt="2026-03-08T21:38:43.672" v="42" actId="729"/>
        <pc:sldMkLst>
          <pc:docMk/>
          <pc:sldMk cId="1203241113" sldId="1182"/>
        </pc:sldMkLst>
      </pc:sldChg>
      <pc:sldChg chg="modSp mod">
        <pc:chgData name="Ma, Jun (2)" userId="bd7fed53-8732-4b1c-a3f6-5a86c415606d" providerId="ADAL" clId="{D8E3B487-4F65-5887-997D-E71497C61FA7}" dt="2026-03-09T16:32:16.177" v="62" actId="5793"/>
        <pc:sldMkLst>
          <pc:docMk/>
          <pc:sldMk cId="3535868316" sldId="1183"/>
        </pc:sldMkLst>
        <pc:spChg chg="mod">
          <ac:chgData name="Ma, Jun (2)" userId="bd7fed53-8732-4b1c-a3f6-5a86c415606d" providerId="ADAL" clId="{D8E3B487-4F65-5887-997D-E71497C61FA7}" dt="2026-03-09T16:32:16.177" v="62" actId="5793"/>
          <ac:spMkLst>
            <pc:docMk/>
            <pc:sldMk cId="3535868316" sldId="1183"/>
            <ac:spMk id="4" creationId="{AB095DD8-4243-F4AD-2730-89DF2AEBE88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C48193-278A-3D61-81FB-728F6AED22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4E7644-C162-0177-55C1-771BCB1407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79E8E-2F6D-134E-96AC-3E478DC284EE}" type="datetimeFigureOut">
              <a:rPr lang="en-US" smtClean="0"/>
              <a:t>3/8/26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380AB-AAC0-C977-868D-4914400D3D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26340-C9B7-BAA6-F81B-E105118573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DDFB0-F005-9B42-B821-7336C8405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498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0AA82-B615-4FE3-880D-A018B23BFEB6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8AD4D-5C49-4881-9A88-BE928B7D9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903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4515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personal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improve</a:t>
            </a:r>
            <a:r>
              <a:rPr lang="zh-CN" altLang="en-US" dirty="0"/>
              <a:t> </a:t>
            </a:r>
            <a:r>
              <a:rPr lang="en-US" altLang="zh-CN" dirty="0"/>
              <a:t>my</a:t>
            </a:r>
            <a:r>
              <a:rPr lang="zh-CN" altLang="en-US" dirty="0"/>
              <a:t> </a:t>
            </a:r>
            <a:r>
              <a:rPr lang="en-US" altLang="zh-CN" dirty="0"/>
              <a:t>drawing</a:t>
            </a:r>
            <a:r>
              <a:rPr lang="zh-CN" altLang="en-US" dirty="0"/>
              <a:t> </a:t>
            </a:r>
            <a:r>
              <a:rPr lang="en-US" altLang="zh-CN" dirty="0"/>
              <a:t>skill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generative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</a:p>
          <a:p>
            <a:r>
              <a:rPr lang="en-US" altLang="zh-CN" dirty="0"/>
              <a:t>Three</a:t>
            </a:r>
            <a:r>
              <a:rPr lang="zh-CN" altLang="en-US" dirty="0"/>
              <a:t> </a:t>
            </a:r>
            <a:r>
              <a:rPr lang="en-US" altLang="zh-CN" dirty="0"/>
              <a:t>years</a:t>
            </a:r>
            <a:r>
              <a:rPr lang="zh-CN" altLang="en-US" dirty="0"/>
              <a:t> </a:t>
            </a:r>
            <a:r>
              <a:rPr lang="en-US" altLang="zh-CN" dirty="0"/>
              <a:t>ago,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was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joke</a:t>
            </a:r>
          </a:p>
          <a:p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now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reality</a:t>
            </a:r>
            <a:r>
              <a:rPr lang="zh-CN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139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cell</a:t>
            </a:r>
            <a:r>
              <a:rPr lang="zh-CN" altLang="en-US" dirty="0"/>
              <a:t> </a:t>
            </a:r>
            <a:r>
              <a:rPr lang="en-US" altLang="zh-CN" dirty="0"/>
              <a:t>biology,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important</a:t>
            </a:r>
            <a:r>
              <a:rPr lang="zh-CN" altLang="en-US" dirty="0"/>
              <a:t> </a:t>
            </a:r>
            <a:r>
              <a:rPr lang="en-US" altLang="zh-CN" dirty="0"/>
              <a:t>tasks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understand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cell</a:t>
            </a:r>
            <a:r>
              <a:rPr lang="zh-CN" altLang="en-US" dirty="0"/>
              <a:t> </a:t>
            </a:r>
            <a:r>
              <a:rPr lang="en-US" altLang="zh-CN" dirty="0"/>
              <a:t>morphology</a:t>
            </a:r>
            <a:r>
              <a:rPr lang="zh-CN" altLang="en-US" dirty="0"/>
              <a:t> </a:t>
            </a:r>
            <a:r>
              <a:rPr lang="en-US" altLang="zh-CN" dirty="0"/>
              <a:t>changes</a:t>
            </a:r>
            <a:r>
              <a:rPr lang="zh-CN" altLang="en-US" dirty="0"/>
              <a:t> </a:t>
            </a:r>
            <a:r>
              <a:rPr lang="en-US" altLang="zh-CN" dirty="0"/>
              <a:t>under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perturbations</a:t>
            </a:r>
            <a:r>
              <a:rPr lang="zh-CN" altLang="en-US" dirty="0"/>
              <a:t> </a:t>
            </a: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effectLst/>
              </a:rPr>
              <a:t>However,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traditional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experiment-based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pipeline</a:t>
            </a:r>
            <a:r>
              <a:rPr lang="zh-CN" altLang="en-US" dirty="0">
                <a:effectLst/>
              </a:rPr>
              <a:t> </a:t>
            </a:r>
            <a:r>
              <a:rPr lang="en-CA" b="0" i="0" dirty="0">
                <a:solidFill>
                  <a:srgbClr val="222222"/>
                </a:solidFill>
                <a:effectLst/>
                <a:latin typeface="-apple-system"/>
              </a:rPr>
              <a:t>are resource intensive 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and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time-consuming.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Machine learning and generative models have shown to be promising tools to provide insight into cellular dynamics stimulated by different types of perturbations,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104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i="0" dirty="0">
              <a:solidFill>
                <a:srgbClr val="222222"/>
              </a:solidFill>
              <a:effectLst/>
              <a:latin typeface="-apple-system"/>
            </a:endParaRPr>
          </a:p>
          <a:p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We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build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a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generative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AI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model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that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can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automatically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predict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the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cell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CA" altLang="zh-CN" b="0" i="0" dirty="0">
                <a:solidFill>
                  <a:srgbClr val="222222"/>
                </a:solidFill>
                <a:effectLst/>
                <a:latin typeface="-apple-system"/>
              </a:rPr>
              <a:t>morphological responses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through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high-resolution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microscopy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images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under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various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chemical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and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genetic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perturbations.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endParaRPr lang="en-CA" altLang="zh-CN" b="0" i="0" dirty="0">
              <a:solidFill>
                <a:srgbClr val="222222"/>
              </a:solidFill>
              <a:effectLst/>
              <a:latin typeface="-apple-system"/>
            </a:endParaRPr>
          </a:p>
          <a:p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It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contains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four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modules: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endParaRPr lang="en-CA" altLang="zh-CN" b="0" i="0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en-CA" altLang="zh-CN" b="0" i="0" dirty="0">
              <a:solidFill>
                <a:srgbClr val="222222"/>
              </a:solidFill>
              <a:effectLst/>
              <a:latin typeface="-apple-system"/>
            </a:endParaRPr>
          </a:p>
          <a:p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To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summarize,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the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main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capability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of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this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generative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framework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is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that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the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model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can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generate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high-resolution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microscopy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images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based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on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various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perturbations.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endParaRPr lang="en-CA" altLang="zh-CN" b="0" i="0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en-CA" altLang="zh-CN" b="0" i="0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en-CA" altLang="zh-CN" b="0" i="0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en-CA" altLang="zh-CN" b="0" i="0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en-CA" altLang="zh-CN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effectLst/>
              </a:rPr>
              <a:t>Cell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is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the</a:t>
            </a:r>
            <a:r>
              <a:rPr lang="zh-CN" altLang="en-US" dirty="0">
                <a:effectLst/>
              </a:rPr>
              <a:t> </a:t>
            </a:r>
            <a:r>
              <a:rPr lang="en-CA" b="0" i="0" dirty="0">
                <a:solidFill>
                  <a:srgbClr val="000000"/>
                </a:solidFill>
                <a:effectLst/>
                <a:latin typeface="hk_groteskmedium"/>
              </a:rPr>
              <a:t>basic building blocks of life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hk_groteskmedium"/>
              </a:rPr>
              <a:t>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hk_groteskmedium"/>
              </a:rPr>
              <a:t>and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hk_groteskmedium"/>
              </a:rPr>
              <a:t>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hk_groteskmedium"/>
              </a:rPr>
              <a:t>it’s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hk_groteskmedium"/>
              </a:rPr>
              <a:t>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hk_groteskmedium"/>
              </a:rPr>
              <a:t>critical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hk_groteskmedium"/>
              </a:rPr>
              <a:t>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hk_groteskmedium"/>
              </a:rPr>
              <a:t>to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hk_groteskmedium"/>
              </a:rPr>
              <a:t>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hk_groteskmedium"/>
              </a:rPr>
              <a:t>understand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hk_groteskmedium"/>
              </a:rPr>
              <a:t>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hk_groteskmedium"/>
              </a:rPr>
              <a:t>t</a:t>
            </a:r>
            <a:r>
              <a:rPr lang="en-CA" b="0" i="0" dirty="0">
                <a:solidFill>
                  <a:srgbClr val="000000"/>
                </a:solidFill>
                <a:effectLst/>
                <a:latin typeface="hk_groteskmedium"/>
              </a:rPr>
              <a:t>he unique role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hk_groteskmedium"/>
              </a:rPr>
              <a:t>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hk_groteskmedium"/>
              </a:rPr>
              <a:t>and</a:t>
            </a:r>
            <a:r>
              <a:rPr lang="en-CA" b="0" i="0" dirty="0">
                <a:solidFill>
                  <a:srgbClr val="000000"/>
                </a:solidFill>
                <a:effectLst/>
                <a:latin typeface="hk_groteskmedium"/>
              </a:rPr>
              <a:t> function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hk_groteskmedium"/>
              </a:rPr>
              <a:t> </a:t>
            </a:r>
            <a:r>
              <a:rPr lang="en-CA" b="0" i="0" dirty="0">
                <a:solidFill>
                  <a:srgbClr val="000000"/>
                </a:solidFill>
                <a:effectLst/>
                <a:latin typeface="hk_groteskmedium"/>
              </a:rPr>
              <a:t>of each individual cell within the human body</a:t>
            </a:r>
            <a:endParaRPr lang="en-CA" dirty="0">
              <a:effectLst/>
            </a:endParaRPr>
          </a:p>
          <a:p>
            <a:endParaRPr lang="en-CA" altLang="zh-CN" b="0" i="0" dirty="0">
              <a:solidFill>
                <a:srgbClr val="222222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967035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D9872-F429-4389-7361-E97553DB7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AC6472-3B8C-D1AF-2F6E-2F5EB0A649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C019AB-E62A-D2AF-3F4A-F6D945DD7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We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conducted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extensive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experiments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to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validate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the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utility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of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the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model.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endParaRPr lang="en-US" altLang="zh-CN" b="0" i="0" dirty="0">
              <a:solidFill>
                <a:srgbClr val="222222"/>
              </a:solidFill>
              <a:effectLst/>
              <a:latin typeface="-apple-system"/>
            </a:endParaRPr>
          </a:p>
          <a:p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First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we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compared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the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features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between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generated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images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and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real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images.</a:t>
            </a:r>
          </a:p>
          <a:p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You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endParaRPr lang="en-US" altLang="zh-CN" b="0" i="0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en-US" altLang="zh-CN" b="0" i="0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en-US" altLang="zh-CN" b="0" i="0" dirty="0">
              <a:solidFill>
                <a:srgbClr val="222222"/>
              </a:solidFill>
              <a:effectLst/>
              <a:latin typeface="-apple-system"/>
            </a:endParaRPr>
          </a:p>
          <a:p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Experiments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show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that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-apple-system"/>
              </a:rPr>
              <a:t>our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CA" b="0" i="0" dirty="0" err="1">
                <a:solidFill>
                  <a:srgbClr val="222222"/>
                </a:solidFill>
                <a:effectLst/>
                <a:latin typeface="-apple-system"/>
              </a:rPr>
              <a:t>MorphoDiff</a:t>
            </a:r>
            <a:r>
              <a:rPr lang="en-CA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CA" dirty="0">
                <a:effectLst/>
              </a:rPr>
              <a:t>learns biologically interpretable features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and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generates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high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fidelity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images</a:t>
            </a:r>
            <a:endParaRPr lang="en-CA" dirty="0">
              <a:effectLst/>
            </a:endParaRPr>
          </a:p>
          <a:p>
            <a:endParaRPr lang="en-CA" dirty="0">
              <a:effectLst/>
            </a:endParaRPr>
          </a:p>
          <a:p>
            <a:r>
              <a:rPr lang="en-US" altLang="zh-CN" dirty="0">
                <a:effectLst/>
              </a:rPr>
              <a:t>This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has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great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potential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to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improve</a:t>
            </a:r>
            <a:r>
              <a:rPr lang="zh-CN" altLang="en-US" dirty="0">
                <a:effectLst/>
              </a:rPr>
              <a:t> </a:t>
            </a:r>
            <a:r>
              <a:rPr lang="en-CA" dirty="0">
                <a:effectLst/>
              </a:rPr>
              <a:t>throughput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in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drug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discovery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analysis.</a:t>
            </a:r>
            <a:endParaRPr lang="en-CA" dirty="0">
              <a:effectLst/>
            </a:endParaRPr>
          </a:p>
          <a:p>
            <a:endParaRPr lang="en-CA" dirty="0">
              <a:effectLst/>
            </a:endParaRPr>
          </a:p>
          <a:p>
            <a:endParaRPr lang="en-CA" dirty="0">
              <a:effectLst/>
            </a:endParaRPr>
          </a:p>
          <a:p>
            <a:r>
              <a:rPr lang="en-US" altLang="zh-CN" dirty="0">
                <a:effectLst/>
              </a:rPr>
              <a:t>c</a:t>
            </a:r>
            <a:r>
              <a:rPr lang="en-CA" dirty="0" err="1">
                <a:effectLst/>
              </a:rPr>
              <a:t>aptures</a:t>
            </a:r>
            <a:r>
              <a:rPr lang="en-CA" dirty="0">
                <a:effectLst/>
              </a:rPr>
              <a:t> perturbation-specific cell morphology signals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sz="1200" dirty="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sz="1200" dirty="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sz="1200" dirty="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dirty="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Our validations of </a:t>
            </a:r>
            <a:r>
              <a:rPr lang="en-CA" sz="1200" dirty="0" err="1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CellProfiler</a:t>
            </a:r>
            <a:r>
              <a:rPr lang="en-CA" sz="1200" dirty="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features extracted from real and generated images showed that </a:t>
            </a:r>
            <a:r>
              <a:rPr lang="en-CA" sz="1200" dirty="0" err="1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MorphoDiff</a:t>
            </a:r>
            <a:r>
              <a:rPr lang="en-CA" sz="1200" dirty="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generates features align more with the target phenotypic space compared to control DMSO cells.</a:t>
            </a:r>
          </a:p>
        </p:txBody>
      </p:sp>
    </p:spTree>
    <p:extLst>
      <p:ext uri="{BB962C8B-B14F-4D97-AF65-F5344CB8AC3E}">
        <p14:creationId xmlns:p14="http://schemas.microsoft.com/office/powerpoint/2010/main" val="51601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31DD354F-4C08-5C88-DD63-2C9864201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f82e04bf7c_0_94:notes">
            <a:extLst>
              <a:ext uri="{FF2B5EF4-FFF2-40B4-BE49-F238E27FC236}">
                <a16:creationId xmlns:a16="http://schemas.microsoft.com/office/drawing/2014/main" id="{77C0A737-BA8F-61FC-3A8B-B52F8DE278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19" name="Google Shape;119;g2f82e04bf7c_0_94:notes">
            <a:extLst>
              <a:ext uri="{FF2B5EF4-FFF2-40B4-BE49-F238E27FC236}">
                <a16:creationId xmlns:a16="http://schemas.microsoft.com/office/drawing/2014/main" id="{006EBAB0-C473-82A5-E5E4-FA42E804C4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4895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inspired by the synergies between "acting" and "reasoning" which allow humans to learn new tasks and make decisions or reasoning.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907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170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93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you’re</a:t>
            </a:r>
            <a:r>
              <a:rPr lang="zh-CN" altLang="en-US" dirty="0"/>
              <a:t> </a:t>
            </a:r>
            <a:r>
              <a:rPr lang="en-US" altLang="zh-CN" dirty="0"/>
              <a:t>wondering</a:t>
            </a:r>
            <a:r>
              <a:rPr lang="zh-CN" altLang="en-US" dirty="0"/>
              <a:t> </a:t>
            </a:r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learn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draw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horse,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because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my</a:t>
            </a:r>
            <a:r>
              <a:rPr lang="zh-CN" altLang="en-US" dirty="0"/>
              <a:t> </a:t>
            </a:r>
            <a:r>
              <a:rPr lang="en-US" altLang="zh-CN" dirty="0"/>
              <a:t>last</a:t>
            </a:r>
            <a:r>
              <a:rPr lang="zh-CN" altLang="en-US" dirty="0"/>
              <a:t> </a:t>
            </a:r>
            <a:r>
              <a:rPr lang="en-US" altLang="zh-CN" dirty="0"/>
              <a:t>name!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45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424A8-2709-D77C-F9E8-E902C37D2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C92875-C990-E22E-CCAF-069806F839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627BF4-AC86-BD39-117E-539509BA4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today’s</a:t>
            </a:r>
            <a:r>
              <a:rPr lang="zh-CN" altLang="en-US" dirty="0"/>
              <a:t> </a:t>
            </a:r>
            <a:r>
              <a:rPr lang="en-US" altLang="zh-CN" dirty="0"/>
              <a:t>outline</a:t>
            </a:r>
          </a:p>
          <a:p>
            <a:r>
              <a:rPr lang="en-US" altLang="zh-CN" dirty="0"/>
              <a:t>I’ll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staring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introducing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medical</a:t>
            </a:r>
            <a:r>
              <a:rPr lang="zh-CN" altLang="en-US" dirty="0"/>
              <a:t> </a:t>
            </a:r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segmentation</a:t>
            </a:r>
            <a:r>
              <a:rPr lang="zh-CN" altLang="en-US" dirty="0"/>
              <a:t> </a:t>
            </a:r>
            <a:r>
              <a:rPr lang="en-US" altLang="zh-CN" dirty="0"/>
              <a:t>foundation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</a:p>
          <a:p>
            <a:r>
              <a:rPr lang="en-US" altLang="zh-CN" dirty="0"/>
              <a:t>Followed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presenting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multimodal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perturbation</a:t>
            </a:r>
            <a:r>
              <a:rPr lang="zh-CN" altLang="en-US" dirty="0"/>
              <a:t> </a:t>
            </a:r>
            <a:r>
              <a:rPr lang="en-US" altLang="zh-CN" dirty="0"/>
              <a:t>prediction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report</a:t>
            </a:r>
            <a:r>
              <a:rPr lang="zh-CN" altLang="en-US" dirty="0"/>
              <a:t> </a:t>
            </a:r>
            <a:r>
              <a:rPr lang="en-US" altLang="zh-CN" dirty="0"/>
              <a:t>generation</a:t>
            </a:r>
            <a:r>
              <a:rPr lang="zh-CN" altLang="en-US" dirty="0"/>
              <a:t> </a:t>
            </a:r>
            <a:r>
              <a:rPr lang="en-US" altLang="zh-CN" dirty="0"/>
              <a:t>together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agentic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x-ray</a:t>
            </a:r>
            <a:r>
              <a:rPr lang="zh-CN" altLang="en-US" dirty="0"/>
              <a:t> </a:t>
            </a:r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</a:p>
          <a:p>
            <a:r>
              <a:rPr lang="en-US" altLang="zh-CN" dirty="0"/>
              <a:t>Finally,</a:t>
            </a:r>
            <a:r>
              <a:rPr lang="zh-CN" altLang="en-US" dirty="0"/>
              <a:t> </a:t>
            </a:r>
            <a:r>
              <a:rPr lang="en-US" altLang="zh-CN" dirty="0"/>
              <a:t>I’ll</a:t>
            </a:r>
            <a:r>
              <a:rPr lang="zh-CN" altLang="en-US" dirty="0"/>
              <a:t> </a:t>
            </a:r>
            <a:r>
              <a:rPr lang="en-US" altLang="zh-CN" dirty="0"/>
              <a:t>share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available</a:t>
            </a:r>
            <a:r>
              <a:rPr lang="zh-CN" altLang="en-US" dirty="0"/>
              <a:t> </a:t>
            </a:r>
            <a:r>
              <a:rPr lang="en-US" altLang="zh-CN" dirty="0"/>
              <a:t>resource,</a:t>
            </a:r>
            <a:r>
              <a:rPr lang="zh-CN" altLang="en-US" dirty="0"/>
              <a:t> </a:t>
            </a:r>
            <a:r>
              <a:rPr lang="en-US" altLang="zh-CN" dirty="0"/>
              <a:t>including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datasets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used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prompt</a:t>
            </a:r>
            <a:r>
              <a:rPr lang="zh-CN" altLang="en-US" dirty="0"/>
              <a:t> </a:t>
            </a:r>
            <a:r>
              <a:rPr lang="en-US" altLang="zh-CN" dirty="0"/>
              <a:t>further</a:t>
            </a:r>
            <a:r>
              <a:rPr lang="zh-CN" altLang="en-US" dirty="0"/>
              <a:t> </a:t>
            </a:r>
            <a:r>
              <a:rPr lang="en-US" altLang="zh-CN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3507683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My</a:t>
            </a:r>
            <a:r>
              <a:rPr lang="zh-CN" altLang="en-US" dirty="0"/>
              <a:t> </a:t>
            </a:r>
            <a:r>
              <a:rPr lang="en-US" altLang="zh-CN" dirty="0"/>
              <a:t>research</a:t>
            </a:r>
            <a:r>
              <a:rPr lang="zh-CN" altLang="en-US" dirty="0"/>
              <a:t> </a:t>
            </a:r>
            <a:r>
              <a:rPr lang="en-US" altLang="zh-CN" dirty="0"/>
              <a:t>mainly</a:t>
            </a:r>
            <a:r>
              <a:rPr lang="zh-CN" altLang="en-US" dirty="0"/>
              <a:t> </a:t>
            </a:r>
            <a:r>
              <a:rPr lang="en-US" altLang="zh-CN" dirty="0"/>
              <a:t>focuses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biomedical</a:t>
            </a:r>
            <a:r>
              <a:rPr lang="zh-CN" altLang="en-US" dirty="0"/>
              <a:t> </a:t>
            </a:r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segmentation,</a:t>
            </a:r>
            <a:r>
              <a:rPr lang="zh-CN" altLang="en-US" dirty="0"/>
              <a:t> </a:t>
            </a:r>
            <a:r>
              <a:rPr lang="en-US" altLang="zh-CN" dirty="0"/>
              <a:t>aiming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develop</a:t>
            </a:r>
            <a:r>
              <a:rPr lang="zh-CN" altLang="en-US" dirty="0"/>
              <a:t> </a:t>
            </a:r>
            <a:r>
              <a:rPr lang="en-US" altLang="zh-CN" dirty="0"/>
              <a:t>algorithms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efficiently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accurately</a:t>
            </a:r>
            <a:r>
              <a:rPr lang="zh-CN" altLang="en-US" dirty="0"/>
              <a:t> </a:t>
            </a:r>
            <a:r>
              <a:rPr lang="en-CA" dirty="0">
                <a:effectLst/>
              </a:rPr>
              <a:t>delineate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the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boundaries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of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various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organs,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lesions,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and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vessels.</a:t>
            </a:r>
            <a:r>
              <a:rPr lang="zh-CN" altLang="en-US" dirty="0">
                <a:effectLst/>
              </a:rPr>
              <a:t> </a:t>
            </a:r>
            <a:endParaRPr lang="en-CA" altLang="zh-CN" dirty="0">
              <a:effectLst/>
            </a:endParaRPr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segmentation</a:t>
            </a:r>
            <a:r>
              <a:rPr lang="zh-CN" altLang="en-US" dirty="0"/>
              <a:t> </a:t>
            </a:r>
            <a:r>
              <a:rPr lang="en-US" altLang="zh-CN" dirty="0"/>
              <a:t>algorithms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wide</a:t>
            </a:r>
            <a:r>
              <a:rPr lang="zh-CN" altLang="en-US" dirty="0"/>
              <a:t> </a:t>
            </a:r>
            <a:r>
              <a:rPr lang="en-US" altLang="zh-CN" dirty="0"/>
              <a:t>range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applications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clinical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biological</a:t>
            </a:r>
            <a:r>
              <a:rPr lang="zh-CN" altLang="en-US" dirty="0"/>
              <a:t> </a:t>
            </a:r>
            <a:r>
              <a:rPr lang="en-US" altLang="zh-CN" dirty="0"/>
              <a:t>practice.</a:t>
            </a:r>
            <a:r>
              <a:rPr lang="zh-CN" altLang="en-US" dirty="0"/>
              <a:t>  </a:t>
            </a:r>
            <a:endParaRPr lang="en-CA" altLang="zh-CN" dirty="0"/>
          </a:p>
          <a:p>
            <a:endParaRPr lang="en-CA" altLang="zh-CN" dirty="0"/>
          </a:p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CA" altLang="zh-CN" dirty="0"/>
          </a:p>
          <a:p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456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was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major</a:t>
            </a:r>
            <a:r>
              <a:rPr lang="zh-CN" altLang="en-US" dirty="0"/>
              <a:t> </a:t>
            </a:r>
            <a:r>
              <a:rPr lang="en-US" altLang="zh-CN" dirty="0"/>
              <a:t>motivation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medsam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curated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large-scale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designed</a:t>
            </a:r>
            <a:r>
              <a:rPr lang="zh-CN" altLang="en-US" dirty="0"/>
              <a:t> </a:t>
            </a:r>
            <a:r>
              <a:rPr lang="en-US" altLang="zh-CN" dirty="0"/>
              <a:t>extensive</a:t>
            </a:r>
            <a:r>
              <a:rPr lang="zh-CN" altLang="en-US" dirty="0"/>
              <a:t> </a:t>
            </a:r>
            <a:r>
              <a:rPr lang="en-US" altLang="zh-CN" dirty="0"/>
              <a:t>internal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external</a:t>
            </a:r>
            <a:r>
              <a:rPr lang="zh-CN" altLang="en-US" dirty="0"/>
              <a:t> </a:t>
            </a:r>
            <a:r>
              <a:rPr lang="en-US" altLang="zh-CN" dirty="0"/>
              <a:t>validation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86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60</a:t>
            </a:r>
            <a:r>
              <a:rPr lang="zh-CN" altLang="en-US" dirty="0"/>
              <a:t> </a:t>
            </a:r>
            <a:r>
              <a:rPr lang="en-US" altLang="zh-CN" dirty="0"/>
              <a:t>tasks,</a:t>
            </a:r>
            <a:r>
              <a:rPr lang="zh-CN" altLang="en-US" dirty="0"/>
              <a:t> </a:t>
            </a:r>
            <a:r>
              <a:rPr lang="en-US" altLang="zh-CN" dirty="0"/>
              <a:t>respectively.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8AD4D-5C49-4881-9A88-BE928B7D957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760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13EB8-5E52-704D-768D-7F180BF74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9CA1E9-BBF3-AEE0-3E2D-B58638CFA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55ADE3-84CD-1780-9812-26C682F67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After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having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this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dataset,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how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can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we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train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model?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Most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academic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group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are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not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affordable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Then,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we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choose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to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use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transfer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learning,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allowing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us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to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re-use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pre-trained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model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weights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on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natural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images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instead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training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from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scratch.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CA" altLang="zh-CN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Specifically,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we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reuse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SAM’s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network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architecture,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including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altLang="zh-CN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975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Recently,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extended</a:t>
            </a:r>
            <a:r>
              <a:rPr lang="zh-CN" altLang="en-US" dirty="0"/>
              <a:t> </a:t>
            </a:r>
            <a:r>
              <a:rPr lang="en-US" altLang="zh-CN" dirty="0"/>
              <a:t>MedSAM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MedSAM2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enhance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capability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3D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video</a:t>
            </a:r>
            <a:r>
              <a:rPr lang="zh-CN" altLang="en-US" dirty="0"/>
              <a:t> </a:t>
            </a:r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segmentation</a:t>
            </a:r>
          </a:p>
          <a:p>
            <a:endParaRPr lang="en-US" dirty="0"/>
          </a:p>
          <a:p>
            <a:r>
              <a:rPr lang="en-US" altLang="zh-CN" dirty="0"/>
              <a:t>Again,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curated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diver</a:t>
            </a:r>
            <a:r>
              <a:rPr lang="zh-CN" altLang="en-US" dirty="0"/>
              <a:t> </a:t>
            </a:r>
            <a:r>
              <a:rPr lang="en-US" altLang="zh-CN" dirty="0"/>
              <a:t>dataset,</a:t>
            </a:r>
            <a:r>
              <a:rPr lang="zh-CN" altLang="en-US" dirty="0"/>
              <a:t> </a:t>
            </a:r>
            <a:r>
              <a:rPr lang="en-US" altLang="zh-CN" dirty="0"/>
              <a:t>including</a:t>
            </a:r>
            <a:r>
              <a:rPr lang="zh-CN" altLang="en-US" dirty="0"/>
              <a:t> </a:t>
            </a:r>
            <a:r>
              <a:rPr lang="en-US" altLang="zh-CN" dirty="0"/>
              <a:t>378K</a:t>
            </a:r>
            <a:r>
              <a:rPr lang="zh-CN" altLang="en-US" dirty="0"/>
              <a:t> </a:t>
            </a:r>
            <a:r>
              <a:rPr lang="en-US" altLang="zh-CN" dirty="0"/>
              <a:t>CT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PET</a:t>
            </a:r>
            <a:r>
              <a:rPr lang="zh-CN" altLang="en-US" dirty="0"/>
              <a:t> </a:t>
            </a:r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mask</a:t>
            </a:r>
            <a:r>
              <a:rPr lang="zh-CN" altLang="en-US" dirty="0"/>
              <a:t> </a:t>
            </a:r>
            <a:r>
              <a:rPr lang="en-US" altLang="zh-CN" dirty="0"/>
              <a:t>pairs,</a:t>
            </a:r>
            <a:r>
              <a:rPr lang="zh-CN" altLang="en-US" dirty="0"/>
              <a:t> </a:t>
            </a:r>
            <a:r>
              <a:rPr lang="en-US" altLang="zh-CN" dirty="0"/>
              <a:t>77K</a:t>
            </a:r>
            <a:r>
              <a:rPr lang="zh-CN" altLang="en-US" dirty="0"/>
              <a:t> </a:t>
            </a:r>
            <a:r>
              <a:rPr lang="en-US" altLang="zh-CN" dirty="0"/>
              <a:t>MRI,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76K</a:t>
            </a:r>
            <a:r>
              <a:rPr lang="zh-CN" altLang="en-US" dirty="0"/>
              <a:t> </a:t>
            </a:r>
            <a:r>
              <a:rPr lang="en-US" altLang="zh-CN" dirty="0"/>
              <a:t>ultrasound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endoscopy</a:t>
            </a:r>
            <a:r>
              <a:rPr lang="zh-CN" altLang="en-US" dirty="0"/>
              <a:t> </a:t>
            </a:r>
            <a:r>
              <a:rPr lang="en-US" altLang="zh-CN" dirty="0"/>
              <a:t>frames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497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We’re</a:t>
            </a:r>
            <a:r>
              <a:rPr lang="zh-CN" altLang="en-US" dirty="0"/>
              <a:t> </a:t>
            </a:r>
            <a:r>
              <a:rPr lang="en-US" altLang="zh-CN" dirty="0"/>
              <a:t>excited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dirty="0"/>
              <a:t>that ﻿our MedSAM has already garnered substantial recognition in the medical imaging community.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832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Now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introduced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foundation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general</a:t>
            </a:r>
            <a:r>
              <a:rPr lang="zh-CN" altLang="en-US" dirty="0"/>
              <a:t> </a:t>
            </a:r>
            <a:r>
              <a:rPr lang="en-US" altLang="zh-CN" dirty="0"/>
              <a:t>medical</a:t>
            </a:r>
            <a:r>
              <a:rPr lang="zh-CN" altLang="en-US" dirty="0"/>
              <a:t> </a:t>
            </a:r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segmentation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cell</a:t>
            </a:r>
            <a:r>
              <a:rPr lang="zh-CN" altLang="en-US" dirty="0"/>
              <a:t> </a:t>
            </a:r>
            <a:r>
              <a:rPr lang="en-US" altLang="zh-CN" dirty="0"/>
              <a:t>segmentation.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r>
              <a:rPr lang="en-US" altLang="zh-CN" baseline="30000" dirty="0"/>
              <a:t>nd</a:t>
            </a:r>
            <a:r>
              <a:rPr lang="zh-CN" altLang="en-US" dirty="0"/>
              <a:t> </a:t>
            </a:r>
            <a:r>
              <a:rPr lang="en-US" altLang="zh-CN" dirty="0"/>
              <a:t>part,</a:t>
            </a:r>
            <a:r>
              <a:rPr lang="zh-CN" altLang="en-US" dirty="0"/>
              <a:t> </a:t>
            </a:r>
            <a:r>
              <a:rPr lang="en-US" altLang="zh-CN" dirty="0"/>
              <a:t>I’d</a:t>
            </a:r>
            <a:r>
              <a:rPr lang="zh-CN" altLang="en-US" dirty="0"/>
              <a:t> </a:t>
            </a:r>
            <a:r>
              <a:rPr lang="en-US" altLang="zh-CN" dirty="0"/>
              <a:t>like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share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generative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build</a:t>
            </a:r>
            <a:r>
              <a:rPr lang="zh-CN" altLang="en-US" dirty="0"/>
              <a:t> </a:t>
            </a:r>
            <a:r>
              <a:rPr lang="en-US" altLang="zh-CN" dirty="0"/>
              <a:t>virtual</a:t>
            </a:r>
            <a:r>
              <a:rPr lang="zh-CN" altLang="en-US" dirty="0"/>
              <a:t> </a:t>
            </a:r>
            <a:r>
              <a:rPr lang="en-US" altLang="zh-CN" dirty="0"/>
              <a:t>cell.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524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witnessed</a:t>
            </a:r>
            <a:r>
              <a:rPr lang="zh-CN" altLang="en-US" dirty="0"/>
              <a:t> </a:t>
            </a:r>
            <a:r>
              <a:rPr lang="en-US" altLang="zh-CN" dirty="0"/>
              <a:t>significant</a:t>
            </a:r>
            <a:r>
              <a:rPr lang="zh-CN" altLang="en-US" dirty="0"/>
              <a:t> </a:t>
            </a:r>
            <a:r>
              <a:rPr lang="en-US" altLang="zh-CN" dirty="0"/>
              <a:t>progress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generative</a:t>
            </a:r>
            <a:r>
              <a:rPr lang="zh-CN" altLang="en-US" dirty="0"/>
              <a:t> </a:t>
            </a:r>
            <a:r>
              <a:rPr lang="en-US" altLang="zh-CN" dirty="0"/>
              <a:t>models.</a:t>
            </a:r>
            <a:r>
              <a:rPr lang="zh-CN" altLang="en-US" dirty="0"/>
              <a:t> </a:t>
            </a:r>
            <a:r>
              <a:rPr lang="en-US" altLang="zh-CN" dirty="0"/>
              <a:t>Such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 err="1"/>
              <a:t>chatgpt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text</a:t>
            </a:r>
            <a:r>
              <a:rPr lang="zh-CN" altLang="en-US" dirty="0"/>
              <a:t> </a:t>
            </a:r>
            <a:r>
              <a:rPr lang="en-US" altLang="zh-CN" dirty="0"/>
              <a:t>generation,</a:t>
            </a:r>
            <a:r>
              <a:rPr lang="zh-CN" altLang="en-US" dirty="0"/>
              <a:t> </a:t>
            </a:r>
            <a:r>
              <a:rPr lang="en-US" altLang="zh-CN" dirty="0"/>
              <a:t>DALLE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generation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even</a:t>
            </a:r>
            <a:r>
              <a:rPr lang="zh-CN" altLang="en-US" dirty="0"/>
              <a:t> </a:t>
            </a:r>
            <a:r>
              <a:rPr lang="en-US" altLang="zh-CN" dirty="0"/>
              <a:t>video</a:t>
            </a:r>
            <a:r>
              <a:rPr lang="zh-CN" altLang="en-US" dirty="0"/>
              <a:t> </a:t>
            </a:r>
            <a:r>
              <a:rPr lang="en-US" altLang="zh-CN" dirty="0"/>
              <a:t>generation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503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35A4D-BF0F-471C-A3E2-05DB2715A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922E0D8-6D82-4896-ADC1-457434A49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43E5C-8910-45B6-90D9-232EC9CD9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262E-A351-424D-BCD1-B6627099BA8B}" type="datetime1">
              <a:rPr lang="en-CA" altLang="zh-CN" smtClean="0"/>
              <a:t>2026-03-08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627D82-77BB-4A04-9E03-001B45F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C7471E-1DD3-43A9-80CD-1A409D477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1434-EDAF-4D8E-9733-B13CFCB0EA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217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FBA7A6-DF21-445A-A2CC-3E786ECF7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1C94F2-BAF9-4060-9185-1D2F969E9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C58440-D0EA-48B0-84AE-5E7EBBE62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073C-6AD0-1A42-921C-D6355A746371}" type="datetime1">
              <a:rPr lang="en-CA" altLang="zh-CN" smtClean="0"/>
              <a:t>2026-03-08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FAAB66-701C-428C-BE27-7E050C127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E7F205-F615-4531-BF86-54D72A0CB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1434-EDAF-4D8E-9733-B13CFCB0EA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636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115078D-9F8B-4766-ABCF-D2E4CE924F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C08E3F-F4EE-4ACE-AD29-860277A7E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9E9AC9-C4B8-4E68-9935-90CF4D77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628FE-7E38-6A4A-BD14-499BF469D53D}" type="datetime1">
              <a:rPr lang="en-CA" altLang="zh-CN" smtClean="0"/>
              <a:t>2026-03-08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A77353-FCF8-4DCB-A0B6-33755EDBD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B86F5-FD6B-4F67-9F14-9736A41A8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1434-EDAF-4D8E-9733-B13CFCB0EA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752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931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32072C-D961-476B-8AB2-76DAA74A6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78ED06-03A0-4AD8-AE1A-1A2EF3B03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微软雅黑" panose="020B0503020204020204" pitchFamily="34" charset="-122"/>
              </a:defRPr>
            </a:lvl1pPr>
            <a:lvl2pPr>
              <a:defRPr baseline="0">
                <a:latin typeface="微软雅黑" panose="020B0503020204020204" pitchFamily="34" charset="-122"/>
              </a:defRPr>
            </a:lvl2pPr>
            <a:lvl3pPr>
              <a:defRPr baseline="0">
                <a:latin typeface="微软雅黑" panose="020B0503020204020204" pitchFamily="34" charset="-122"/>
              </a:defRPr>
            </a:lvl3pPr>
            <a:lvl4pPr>
              <a:defRPr baseline="0">
                <a:latin typeface="微软雅黑" panose="020B0503020204020204" pitchFamily="34" charset="-122"/>
              </a:defRPr>
            </a:lvl4pPr>
            <a:lvl5pPr>
              <a:defRPr baseline="0"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8146D0-310E-448D-864F-C66DCDE90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微软雅黑" panose="020B0503020204020204" pitchFamily="34" charset="-122"/>
              </a:defRPr>
            </a:lvl1pPr>
          </a:lstStyle>
          <a:p>
            <a:fld id="{16EFE4CC-70FD-C54C-B178-75E873D305BE}" type="datetime1">
              <a:rPr lang="en-CA" altLang="zh-CN" smtClean="0"/>
              <a:t>2026-03-08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6CA8DC-242F-4249-974E-D5AA3702C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33D39B-D990-4418-A09E-BA7CFC41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微软雅黑" panose="020B0503020204020204" pitchFamily="34" charset="-122"/>
              </a:defRPr>
            </a:lvl1pPr>
          </a:lstStyle>
          <a:p>
            <a:fld id="{970D1434-EDAF-4D8E-9733-B13CFCB0EA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49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139A6F-9199-4BC0-989B-5D93185C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5FD4141-FA60-40C0-9186-6A7CBF113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DD142D-0104-43FE-9BCA-EAC13A413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CC07-D5D4-1B45-A414-8681D2CAA964}" type="datetime1">
              <a:rPr lang="en-CA" altLang="zh-CN" smtClean="0"/>
              <a:t>2026-03-08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80052B-C824-4B7F-B741-A258B2D92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967BF9-D2AB-4064-A045-11D81001A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1434-EDAF-4D8E-9733-B13CFCB0EA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14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5788DA-1B15-4532-B279-DB55CAF17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C5EA19-99F0-4C98-840C-012C1E7DA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2D20D5-B5F7-498D-B254-F4EF0CFEB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D1CA017-FCD7-446E-B97E-B5B5FF212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571E7-8493-864C-8E2E-95FA7875C762}" type="datetime1">
              <a:rPr lang="en-CA" altLang="zh-CN" smtClean="0"/>
              <a:t>2026-03-08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3C5A08-13F2-46BD-95A6-C955D522A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EB6B18-C394-48D9-916C-6A1C9CCB8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1434-EDAF-4D8E-9733-B13CFCB0EA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28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7BE8C-24E2-4D40-A24D-D88ED1CE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F93870-F406-482C-A38F-D7AB650D3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4DDB23-7D97-4FF5-8045-C4A2202E6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BE697A-E72F-4542-B3A5-7AB57FE78B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DBAD96C-7E4E-41C3-BA8C-30D4AD1A6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779FA05-BE46-4EDB-A053-1C0B06D3C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4A5B0-00EF-E142-99B6-75FE2BC30761}" type="datetime1">
              <a:rPr lang="en-CA" altLang="zh-CN" smtClean="0"/>
              <a:t>2026-03-08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E8BD4BF-24CA-412E-93A9-FBE1E162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432D4AB-53CC-4834-AE80-CCFAC0EFE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1434-EDAF-4D8E-9733-B13CFCB0EA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40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5E9134-C78B-4756-8E5F-0849BE260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CAD541-7782-4277-8E8B-52DEC62F4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DC42-0C31-1441-B20F-A95366982A4D}" type="datetime1">
              <a:rPr lang="en-CA" altLang="zh-CN" smtClean="0"/>
              <a:t>2026-03-08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98BDAEF-BE49-40F2-9C1B-842CFB623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6C8416D-D934-4137-8F86-5063FEF0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1434-EDAF-4D8E-9733-B13CFCB0EA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35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E0BF4F0-743D-459D-A3BD-0232D912D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5690D-DD69-5F47-A89F-C9A0D8975C77}" type="datetime1">
              <a:rPr lang="en-CA" altLang="zh-CN" smtClean="0"/>
              <a:t>2026-03-08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94DFBA0-8CD2-421C-916B-5178AADB5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F3B445-1E5A-469F-BF55-F5E00353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1434-EDAF-4D8E-9733-B13CFCB0EA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14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C8CEC-0F23-4CB3-8FD0-C3067838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B80AFA-2882-449D-8E9B-535B7190A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E28F505-789E-45E6-B910-F84E02F76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7D2AF6-B872-47CC-BCD2-4E280DA77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47DB7-C217-0E4D-9522-366680779B70}" type="datetime1">
              <a:rPr lang="en-CA" altLang="zh-CN" smtClean="0"/>
              <a:t>2026-03-08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1DCA69-1DD8-4CAF-9152-CA2C15B8C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B4C661-DA8E-4CCE-A090-1E388B6A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1434-EDAF-4D8E-9733-B13CFCB0EA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350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6E6462-2679-4A3E-9A74-F17ABBE1B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8153476-30D4-4C68-83A8-BDC09F07EE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6A597B-77C1-4D3F-8A3F-5C67C396F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F0ABB3-7110-4356-B950-0CEFA5F7E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E89B-345A-DA42-8AE2-0D131AE2CB89}" type="datetime1">
              <a:rPr lang="en-CA" altLang="zh-CN" smtClean="0"/>
              <a:t>2026-03-08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5942BC-C6F7-45F8-A776-17E127294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C4D1B10-B63F-4640-BE95-66BA324AB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1434-EDAF-4D8E-9733-B13CFCB0EA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070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A2AEA44-7FE1-4F9A-9F73-3833235B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01C57DE-41CC-419D-9C42-9C022CCC5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92F408-ED05-4DFE-896C-6518507841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7C171-FF05-7F43-9198-657301902500}" type="datetime1">
              <a:rPr lang="en-CA" altLang="zh-CN" smtClean="0"/>
              <a:t>2026-03-08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C32D0F-38E8-479D-A8A0-0D33214D84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088A6B-A23F-46A3-87DA-74F70E353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D1434-EDAF-4D8E-9733-B13CFCB0EA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65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s://link.springer.com/chapter/10.1007/978-3-031-72089-5_47" TargetMode="Externa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lilianweng.github.io/posts/2023-06-23-agent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s://bowang-lab.github.io/MedRAX/" TargetMode="Externa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4">
            <a:extLst>
              <a:ext uri="{FF2B5EF4-FFF2-40B4-BE49-F238E27FC236}">
                <a16:creationId xmlns:a16="http://schemas.microsoft.com/office/drawing/2014/main" id="{59A66558-C942-88D8-672C-140E08D1931C}"/>
              </a:ext>
            </a:extLst>
          </p:cNvPr>
          <p:cNvSpPr txBox="1"/>
          <p:nvPr/>
        </p:nvSpPr>
        <p:spPr>
          <a:xfrm>
            <a:off x="0" y="1593689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Multimodal</a:t>
            </a:r>
            <a:r>
              <a:rPr lang="zh-C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AI Models for Biomedical Image Analysis</a:t>
            </a:r>
          </a:p>
        </p:txBody>
      </p:sp>
      <p:sp>
        <p:nvSpPr>
          <p:cNvPr id="5" name="TextBox 44">
            <a:extLst>
              <a:ext uri="{FF2B5EF4-FFF2-40B4-BE49-F238E27FC236}">
                <a16:creationId xmlns:a16="http://schemas.microsoft.com/office/drawing/2014/main" id="{E62AA541-4B67-AB54-CAA3-5B573413C584}"/>
              </a:ext>
            </a:extLst>
          </p:cNvPr>
          <p:cNvSpPr txBox="1"/>
          <p:nvPr/>
        </p:nvSpPr>
        <p:spPr>
          <a:xfrm>
            <a:off x="-1" y="2602558"/>
            <a:ext cx="12191999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Jun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Ma</a:t>
            </a: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Mar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9,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2026</a:t>
            </a: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Innovation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Hub</a:t>
            </a:r>
          </a:p>
        </p:txBody>
      </p:sp>
    </p:spTree>
    <p:extLst>
      <p:ext uri="{BB962C8B-B14F-4D97-AF65-F5344CB8AC3E}">
        <p14:creationId xmlns:p14="http://schemas.microsoft.com/office/powerpoint/2010/main" val="2856280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BF08C-F657-84A0-8A08-99E15841C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4">
            <a:extLst>
              <a:ext uri="{FF2B5EF4-FFF2-40B4-BE49-F238E27FC236}">
                <a16:creationId xmlns:a16="http://schemas.microsoft.com/office/drawing/2014/main" id="{860663A1-E36E-D0AF-553F-39CEA262B1D7}"/>
              </a:ext>
            </a:extLst>
          </p:cNvPr>
          <p:cNvSpPr txBox="1"/>
          <p:nvPr/>
        </p:nvSpPr>
        <p:spPr>
          <a:xfrm>
            <a:off x="0" y="2342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MedSAM2: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User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Study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C37CFE-7F87-F8E3-2011-F9C7A8348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44" y="770878"/>
            <a:ext cx="8609842" cy="54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60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95A09-82ED-7DF3-1614-7550FDF37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4">
            <a:extLst>
              <a:ext uri="{FF2B5EF4-FFF2-40B4-BE49-F238E27FC236}">
                <a16:creationId xmlns:a16="http://schemas.microsoft.com/office/drawing/2014/main" id="{F84FF89D-4C56-486A-C08A-DD6EBBE7CF61}"/>
              </a:ext>
            </a:extLst>
          </p:cNvPr>
          <p:cNvSpPr txBox="1"/>
          <p:nvPr/>
        </p:nvSpPr>
        <p:spPr>
          <a:xfrm>
            <a:off x="0" y="2342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MedSAM2: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User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Study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4778D1-5D08-5FA1-A368-C6F0FA8F50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015" r="59777" b="66854"/>
          <a:stretch>
            <a:fillRect/>
          </a:stretch>
        </p:blipFill>
        <p:spPr>
          <a:xfrm>
            <a:off x="198397" y="1101060"/>
            <a:ext cx="4826687" cy="1717606"/>
          </a:xfrm>
          <a:prstGeom prst="rect">
            <a:avLst/>
          </a:prstGeom>
        </p:spPr>
      </p:pic>
      <p:pic>
        <p:nvPicPr>
          <p:cNvPr id="7" name="8">
            <a:hlinkClick r:id="" action="ppaction://media"/>
            <a:extLst>
              <a:ext uri="{FF2B5EF4-FFF2-40B4-BE49-F238E27FC236}">
                <a16:creationId xmlns:a16="http://schemas.microsoft.com/office/drawing/2014/main" id="{228890D7-74B0-DB0C-47CA-BB7FBA27A4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9922" y="1278685"/>
            <a:ext cx="6846830" cy="4564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EC1A7B-A033-8118-A5C1-3F9438179A6D}"/>
              </a:ext>
            </a:extLst>
          </p:cNvPr>
          <p:cNvSpPr txBox="1"/>
          <p:nvPr/>
        </p:nvSpPr>
        <p:spPr>
          <a:xfrm>
            <a:off x="-21875" y="639395"/>
            <a:ext cx="9277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annotation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85%+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5000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scans</a:t>
            </a:r>
            <a:endParaRPr lang="en-CA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552B7A-FEFB-198C-69FC-09CF90F87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6" y="2818666"/>
            <a:ext cx="4987442" cy="401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0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4">
            <a:extLst>
              <a:ext uri="{FF2B5EF4-FFF2-40B4-BE49-F238E27FC236}">
                <a16:creationId xmlns:a16="http://schemas.microsoft.com/office/drawing/2014/main" id="{1A2739B3-ED6A-FC81-B779-85C37800399B}"/>
              </a:ext>
            </a:extLst>
          </p:cNvPr>
          <p:cNvSpPr txBox="1"/>
          <p:nvPr/>
        </p:nvSpPr>
        <p:spPr>
          <a:xfrm>
            <a:off x="0" y="2342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MedSAM: Impacts in the Community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2A7D78-DF22-43F4-A078-D5AA4C2027E3}"/>
              </a:ext>
            </a:extLst>
          </p:cNvPr>
          <p:cNvSpPr txBox="1"/>
          <p:nvPr/>
        </p:nvSpPr>
        <p:spPr>
          <a:xfrm>
            <a:off x="0" y="713184"/>
            <a:ext cx="4184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3300+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Google Scholar Citations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F459A5-FAF9-C29D-C499-00419A480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1" y="1279834"/>
            <a:ext cx="5009921" cy="261725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45A5648-F0FC-520F-9AB6-6F6C4B342060}"/>
              </a:ext>
            </a:extLst>
          </p:cNvPr>
          <p:cNvSpPr txBox="1"/>
          <p:nvPr/>
        </p:nvSpPr>
        <p:spPr>
          <a:xfrm>
            <a:off x="5277678" y="608199"/>
            <a:ext cx="68884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50 papers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field of AI and ML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NCom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23D57-D16D-1CBF-B69A-D817D4EAD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1" y="4596384"/>
            <a:ext cx="4765441" cy="20719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C82322-2E02-8CC0-95A0-B2488407380E}"/>
              </a:ext>
            </a:extLst>
          </p:cNvPr>
          <p:cNvSpPr txBox="1"/>
          <p:nvPr/>
        </p:nvSpPr>
        <p:spPr>
          <a:xfrm>
            <a:off x="4820082" y="4822928"/>
            <a:ext cx="73857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MedSAM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MICCAI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Young Scientist Award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Paper: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MedSAM was chosen due to its superior performance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to other applicable models with publicly available weights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EA9B2-BFC1-BE71-EF36-86D8FC810616}"/>
              </a:ext>
            </a:extLst>
          </p:cNvPr>
          <p:cNvSpPr txBox="1"/>
          <p:nvPr/>
        </p:nvSpPr>
        <p:spPr>
          <a:xfrm>
            <a:off x="4803862" y="6249801"/>
            <a:ext cx="70506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https://link.springer.com/chapter/10.1007/978-3-031-72089-5_47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DAAFA3-1258-6528-EBDF-379A16BF83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2281" y="1198582"/>
            <a:ext cx="1859196" cy="2617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A90B12-87B5-3355-1ACF-2F437061F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6219" y="1198582"/>
            <a:ext cx="4749830" cy="261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4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C82B4-6B9A-2396-A2F7-1E7A9A9E2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4">
            <a:extLst>
              <a:ext uri="{FF2B5EF4-FFF2-40B4-BE49-F238E27FC236}">
                <a16:creationId xmlns:a16="http://schemas.microsoft.com/office/drawing/2014/main" id="{EFE9894F-FDCD-4C1D-75A7-A2E086B8D226}"/>
              </a:ext>
            </a:extLst>
          </p:cNvPr>
          <p:cNvSpPr txBox="1"/>
          <p:nvPr/>
        </p:nvSpPr>
        <p:spPr>
          <a:xfrm>
            <a:off x="0" y="2485202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Multi-modal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Generative Model for </a:t>
            </a:r>
          </a:p>
          <a:p>
            <a:pPr algn="ctr"/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Perturbations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Prediction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and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Report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Generation</a:t>
            </a:r>
          </a:p>
        </p:txBody>
      </p:sp>
    </p:spTree>
    <p:extLst>
      <p:ext uri="{BB962C8B-B14F-4D97-AF65-F5344CB8AC3E}">
        <p14:creationId xmlns:p14="http://schemas.microsoft.com/office/powerpoint/2010/main" val="608176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4">
            <a:extLst>
              <a:ext uri="{FF2B5EF4-FFF2-40B4-BE49-F238E27FC236}">
                <a16:creationId xmlns:a16="http://schemas.microsoft.com/office/drawing/2014/main" id="{5720B163-6264-6DF0-6EE7-1A783E0D6A7C}"/>
              </a:ext>
            </a:extLst>
          </p:cNvPr>
          <p:cNvSpPr txBox="1"/>
          <p:nvPr/>
        </p:nvSpPr>
        <p:spPr>
          <a:xfrm>
            <a:off x="0" y="0"/>
            <a:ext cx="10999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Generative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Models</a:t>
            </a:r>
          </a:p>
        </p:txBody>
      </p:sp>
      <p:pic>
        <p:nvPicPr>
          <p:cNvPr id="2050" name="Picture 2" descr="ChatGPT expands reach as new features drive engagement | Digital Watch  Observatory">
            <a:extLst>
              <a:ext uri="{FF2B5EF4-FFF2-40B4-BE49-F238E27FC236}">
                <a16:creationId xmlns:a16="http://schemas.microsoft.com/office/drawing/2014/main" id="{EB85EB52-576F-1F59-4ADE-D1CC9F21E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8" y="1405591"/>
            <a:ext cx="4030531" cy="24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5503C-F9EE-0D08-EEFF-02F13F1324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5068" y="1320800"/>
            <a:ext cx="3263900" cy="3479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EAB588-B16D-F34D-EA65-93FBB199E418}"/>
              </a:ext>
            </a:extLst>
          </p:cNvPr>
          <p:cNvSpPr txBox="1"/>
          <p:nvPr/>
        </p:nvSpPr>
        <p:spPr>
          <a:xfrm>
            <a:off x="4875068" y="4829589"/>
            <a:ext cx="32639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 expressive oil painting of a basketball player dunking, depicted as an explosion of a nebula.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(DALL-E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OpenAI)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ow to Build an AI Agent with Claude.ai | Osher Digital">
            <a:extLst>
              <a:ext uri="{FF2B5EF4-FFF2-40B4-BE49-F238E27FC236}">
                <a16:creationId xmlns:a16="http://schemas.microsoft.com/office/drawing/2014/main" id="{680BD7D6-B362-FBB8-DAAD-2AE33F64F7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5" b="31112"/>
          <a:stretch>
            <a:fillRect/>
          </a:stretch>
        </p:blipFill>
        <p:spPr bwMode="auto">
          <a:xfrm>
            <a:off x="368307" y="4800600"/>
            <a:ext cx="395425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utput_ppt_compatible">
            <a:hlinkClick r:id="" action="ppaction://media"/>
            <a:extLst>
              <a:ext uri="{FF2B5EF4-FFF2-40B4-BE49-F238E27FC236}">
                <a16:creationId xmlns:a16="http://schemas.microsoft.com/office/drawing/2014/main" id="{3A96E8C6-EB03-41C0-30D3-BDCDD54D3B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3742" y="1495603"/>
            <a:ext cx="3409950" cy="19180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E72916-49B2-B679-BD8B-7757F015E4FE}"/>
              </a:ext>
            </a:extLst>
          </p:cNvPr>
          <p:cNvSpPr txBox="1"/>
          <p:nvPr/>
        </p:nvSpPr>
        <p:spPr>
          <a:xfrm>
            <a:off x="8281975" y="3507938"/>
            <a:ext cx="367348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i="0" dirty="0">
                <a:solidFill>
                  <a:srgbClr val="0F14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This medium shot, with a shallow depth of field, portrays a cute cartoon girl with wavy brown hair, sitting upright in a 1980s kitchen. Her hair is medium length and wavy. She has a small, slightly upturned nose, and small, rounded ears. She is very animated and excited as she talks to the camera.</a:t>
            </a:r>
            <a:r>
              <a:rPr lang="zh-CN" altLang="en-US" b="0" i="0" dirty="0">
                <a:solidFill>
                  <a:srgbClr val="0F14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0F14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(Veo-Google)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035E6-7994-E7C1-A3C6-B555363A9609}"/>
              </a:ext>
            </a:extLst>
          </p:cNvPr>
          <p:cNvSpPr txBox="1"/>
          <p:nvPr/>
        </p:nvSpPr>
        <p:spPr>
          <a:xfrm>
            <a:off x="368307" y="768121"/>
            <a:ext cx="3555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FC2D52-1481-B2EC-FDDA-455389EFF346}"/>
              </a:ext>
            </a:extLst>
          </p:cNvPr>
          <p:cNvSpPr txBox="1"/>
          <p:nvPr/>
        </p:nvSpPr>
        <p:spPr>
          <a:xfrm>
            <a:off x="4582975" y="768121"/>
            <a:ext cx="3555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477FEE-706B-3BDB-0222-E103569EFFC7}"/>
              </a:ext>
            </a:extLst>
          </p:cNvPr>
          <p:cNvSpPr txBox="1"/>
          <p:nvPr/>
        </p:nvSpPr>
        <p:spPr>
          <a:xfrm>
            <a:off x="8281975" y="764739"/>
            <a:ext cx="3555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79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C7186-7F9A-0D08-46F7-E1C0338AF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4">
            <a:extLst>
              <a:ext uri="{FF2B5EF4-FFF2-40B4-BE49-F238E27FC236}">
                <a16:creationId xmlns:a16="http://schemas.microsoft.com/office/drawing/2014/main" id="{E1963FE2-B5C2-0D79-DE85-13B102A5B57F}"/>
              </a:ext>
            </a:extLst>
          </p:cNvPr>
          <p:cNvSpPr txBox="1"/>
          <p:nvPr/>
        </p:nvSpPr>
        <p:spPr>
          <a:xfrm>
            <a:off x="0" y="0"/>
            <a:ext cx="10999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Generative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Model</a:t>
            </a:r>
            <a:r>
              <a:rPr lang="en-CA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: Use Case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+mn-ea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61220A-0B10-7914-A675-0DED5C1E9066}"/>
              </a:ext>
            </a:extLst>
          </p:cNvPr>
          <p:cNvSpPr txBox="1"/>
          <p:nvPr/>
        </p:nvSpPr>
        <p:spPr>
          <a:xfrm>
            <a:off x="0" y="720566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How to draw a horse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4A743-0685-FC84-D140-100FF9EC7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42" y="1723526"/>
            <a:ext cx="1707741" cy="1517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DEF478-37AD-701B-F7B2-13EBDCCBE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842" y="1766228"/>
            <a:ext cx="1554944" cy="1420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D648FB-72F0-F21D-C72B-A270C67251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051" y="1584284"/>
            <a:ext cx="1554944" cy="1627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6786E8-A21C-82C7-2814-BCBFB0DB69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9260" y="1509200"/>
            <a:ext cx="1877786" cy="177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B69285-B55D-CDF1-C516-9BE4088824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2218" y="1445060"/>
            <a:ext cx="1982408" cy="197088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BEB0E1-DCF8-17C0-564B-E2F6E3FEBC96}"/>
              </a:ext>
            </a:extLst>
          </p:cNvPr>
          <p:cNvCxnSpPr>
            <a:cxnSpLocks/>
          </p:cNvCxnSpPr>
          <p:nvPr/>
        </p:nvCxnSpPr>
        <p:spPr>
          <a:xfrm flipV="1">
            <a:off x="7917046" y="2398200"/>
            <a:ext cx="142359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84FF002-F9D6-ACC7-A8F1-FC803EEFD62C}"/>
              </a:ext>
            </a:extLst>
          </p:cNvPr>
          <p:cNvSpPr txBox="1"/>
          <p:nvPr/>
        </p:nvSpPr>
        <p:spPr>
          <a:xfrm>
            <a:off x="7836401" y="1892253"/>
            <a:ext cx="1669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Add details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DB6CF0-0673-2D18-787D-8852502609E3}"/>
              </a:ext>
            </a:extLst>
          </p:cNvPr>
          <p:cNvSpPr txBox="1"/>
          <p:nvPr/>
        </p:nvSpPr>
        <p:spPr>
          <a:xfrm>
            <a:off x="135622" y="4273250"/>
            <a:ext cx="9370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How can this technology be used for healthcare?</a:t>
            </a:r>
          </a:p>
        </p:txBody>
      </p:sp>
    </p:spTree>
    <p:extLst>
      <p:ext uri="{BB962C8B-B14F-4D97-AF65-F5344CB8AC3E}">
        <p14:creationId xmlns:p14="http://schemas.microsoft.com/office/powerpoint/2010/main" val="65652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8">
            <a:extLst>
              <a:ext uri="{FF2B5EF4-FFF2-40B4-BE49-F238E27FC236}">
                <a16:creationId xmlns:a16="http://schemas.microsoft.com/office/drawing/2014/main" id="{60914CEB-2D57-B744-8BB1-E3226F33A41F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altLang="zh-CN" sz="32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AI for Cellular Morphology Prediction</a:t>
            </a:r>
            <a:endParaRPr lang="en-US" altLang="zh-CN" sz="3200" b="1" dirty="0">
              <a:solidFill>
                <a:srgbClr val="0432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24BE48C-E2EC-C999-A87E-403E9A40FB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422"/>
          <a:stretch>
            <a:fillRect/>
          </a:stretch>
        </p:blipFill>
        <p:spPr>
          <a:xfrm>
            <a:off x="707735" y="1819275"/>
            <a:ext cx="9857750" cy="4343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696CF6-602B-A5FC-C71D-06C0015966A4}"/>
              </a:ext>
            </a:extLst>
          </p:cNvPr>
          <p:cNvSpPr/>
          <p:nvPr/>
        </p:nvSpPr>
        <p:spPr>
          <a:xfrm>
            <a:off x="10184485" y="3171825"/>
            <a:ext cx="1009650" cy="25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52BFE7-767A-D271-792F-2DF509B90D3F}"/>
              </a:ext>
            </a:extLst>
          </p:cNvPr>
          <p:cNvSpPr txBox="1"/>
          <p:nvPr/>
        </p:nvSpPr>
        <p:spPr>
          <a:xfrm>
            <a:off x="707734" y="891659"/>
            <a:ext cx="8874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morphology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perturbations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33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00908-C5A0-EFA3-8FBD-B102E00E6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8">
            <a:extLst>
              <a:ext uri="{FF2B5EF4-FFF2-40B4-BE49-F238E27FC236}">
                <a16:creationId xmlns:a16="http://schemas.microsoft.com/office/drawing/2014/main" id="{47751438-7C6C-4D52-00D5-52E6378E52B1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altLang="zh-CN" sz="3200" b="1" dirty="0" err="1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MorphoDiff</a:t>
            </a:r>
            <a:r>
              <a:rPr lang="en-CA" altLang="zh-CN" sz="32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Method</a:t>
            </a:r>
            <a:endParaRPr lang="en-US" altLang="zh-CN" sz="3200" b="1" dirty="0">
              <a:solidFill>
                <a:srgbClr val="0432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62C651-84F4-28A2-A048-32AA7172BE13}"/>
              </a:ext>
            </a:extLst>
          </p:cNvPr>
          <p:cNvSpPr txBox="1"/>
          <p:nvPr/>
        </p:nvSpPr>
        <p:spPr>
          <a:xfrm>
            <a:off x="1" y="6161496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Navidi Z, Ma J, Miglietta EA, Liu L, Carpenter AE, Cimini BA,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Haibe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-Kains B, Wang B.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MorphoDiff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Cellular Morphology Painting with Diffusion Models.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ICLR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(Spotlight,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3.26%)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661DF9-D3B9-1C5F-3672-B4E6F81B7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8628"/>
            <a:ext cx="10402468" cy="44488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C5BCFC-6943-92E4-B624-67868D96C40B}"/>
              </a:ext>
            </a:extLst>
          </p:cNvPr>
          <p:cNvSpPr txBox="1"/>
          <p:nvPr/>
        </p:nvSpPr>
        <p:spPr>
          <a:xfrm>
            <a:off x="-32368" y="627125"/>
            <a:ext cx="124131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generative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cellular phenotype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and genetic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perturbation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309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58BA8-0712-7E5A-FD81-ED1177E51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8">
            <a:extLst>
              <a:ext uri="{FF2B5EF4-FFF2-40B4-BE49-F238E27FC236}">
                <a16:creationId xmlns:a16="http://schemas.microsoft.com/office/drawing/2014/main" id="{E34F9CF5-FC90-8221-BD79-93AFC626CD4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altLang="zh-CN" sz="3200" b="1" dirty="0" err="1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MorphoDiff</a:t>
            </a:r>
            <a:r>
              <a:rPr lang="en-CA" altLang="zh-CN" sz="32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Results</a:t>
            </a:r>
            <a:endParaRPr lang="en-US" altLang="zh-CN" sz="3200" b="1" dirty="0">
              <a:solidFill>
                <a:srgbClr val="0432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31D26-DE3E-2C56-573A-2CD15867488A}"/>
              </a:ext>
            </a:extLst>
          </p:cNvPr>
          <p:cNvSpPr txBox="1"/>
          <p:nvPr/>
        </p:nvSpPr>
        <p:spPr>
          <a:xfrm>
            <a:off x="1" y="6161496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Navidi Z, Ma J, Miglietta EA, Liu L, Carpenter AE, Cimini BA,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Haibe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-Kains B, Wang B.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MorphoDiff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Cellular Morphology Painting with Diffusion Models.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ICLR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(Spotlight,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3.26%)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oogle Shape;434;p46">
            <a:extLst>
              <a:ext uri="{FF2B5EF4-FFF2-40B4-BE49-F238E27FC236}">
                <a16:creationId xmlns:a16="http://schemas.microsoft.com/office/drawing/2014/main" id="{F9B12AEF-A40D-7E80-4D5E-6BD3809B5A3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820" y="777015"/>
            <a:ext cx="6215436" cy="4607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83;p40">
            <a:extLst>
              <a:ext uri="{FF2B5EF4-FFF2-40B4-BE49-F238E27FC236}">
                <a16:creationId xmlns:a16="http://schemas.microsoft.com/office/drawing/2014/main" id="{CDAAFBF3-7C7F-9D16-850C-F8A0B6C41FD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r="48922"/>
          <a:stretch>
            <a:fillRect/>
          </a:stretch>
        </p:blipFill>
        <p:spPr>
          <a:xfrm>
            <a:off x="6672009" y="777014"/>
            <a:ext cx="4891918" cy="4607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2617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8">
            <a:extLst>
              <a:ext uri="{FF2B5EF4-FFF2-40B4-BE49-F238E27FC236}">
                <a16:creationId xmlns:a16="http://schemas.microsoft.com/office/drawing/2014/main" id="{8E82894D-C5A4-0838-415E-73313A2A8978}"/>
              </a:ext>
            </a:extLst>
          </p:cNvPr>
          <p:cNvSpPr txBox="1"/>
          <p:nvPr/>
        </p:nvSpPr>
        <p:spPr>
          <a:xfrm>
            <a:off x="0" y="93287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altLang="zh-CN" sz="32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Agentic System for X-Ray Image Parsing</a:t>
            </a:r>
            <a:endParaRPr lang="en-US" altLang="zh-CN" sz="3200" b="1" dirty="0">
              <a:solidFill>
                <a:srgbClr val="0432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0937D7-1C3E-EF59-CD3A-10D32E339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348" y="1797714"/>
            <a:ext cx="4095750" cy="339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61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E01A7-02E1-DC38-6ABD-C615BB46D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095DD8-4243-F4AD-2730-89DF2AEBE880}"/>
              </a:ext>
            </a:extLst>
          </p:cNvPr>
          <p:cNvSpPr txBox="1"/>
          <p:nvPr/>
        </p:nvSpPr>
        <p:spPr>
          <a:xfrm>
            <a:off x="0" y="1451161"/>
            <a:ext cx="11458322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Biomedical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Segmentation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Foundation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Models</a:t>
            </a:r>
            <a:endParaRPr lang="en-CA" altLang="zh-CN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CA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Multimodal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Generative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Models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for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Perturbation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Prediction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CA" altLang="zh-CN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CA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Agentic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System: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X-ray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Copilot</a:t>
            </a:r>
          </a:p>
        </p:txBody>
      </p:sp>
      <p:sp>
        <p:nvSpPr>
          <p:cNvPr id="5" name="TextBox 44">
            <a:extLst>
              <a:ext uri="{FF2B5EF4-FFF2-40B4-BE49-F238E27FC236}">
                <a16:creationId xmlns:a16="http://schemas.microsoft.com/office/drawing/2014/main" id="{10B8B445-0A49-1EC7-52EB-3694A958F846}"/>
              </a:ext>
            </a:extLst>
          </p:cNvPr>
          <p:cNvSpPr txBox="1"/>
          <p:nvPr/>
        </p:nvSpPr>
        <p:spPr>
          <a:xfrm>
            <a:off x="0" y="640789"/>
            <a:ext cx="520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535868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02C5F356-4E50-E4FC-772D-487780616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502744EB-256A-CFBB-A6A2-25D7DC3AFD94}"/>
              </a:ext>
            </a:extLst>
          </p:cNvPr>
          <p:cNvSpPr txBox="1"/>
          <p:nvPr/>
        </p:nvSpPr>
        <p:spPr>
          <a:xfrm>
            <a:off x="0" y="2"/>
            <a:ext cx="8580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What</a:t>
            </a:r>
            <a:r>
              <a:rPr lang="zh-C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is</a:t>
            </a:r>
            <a:r>
              <a:rPr lang="zh-C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an</a:t>
            </a:r>
            <a:r>
              <a:rPr lang="zh-C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AI</a:t>
            </a:r>
            <a:r>
              <a:rPr lang="zh-C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Agent?</a:t>
            </a:r>
            <a:endParaRPr lang="zh-CN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EBBA35-7FE9-DDDC-8528-9A9055D8C8B0}"/>
              </a:ext>
            </a:extLst>
          </p:cNvPr>
          <p:cNvSpPr txBox="1"/>
          <p:nvPr/>
        </p:nvSpPr>
        <p:spPr>
          <a:xfrm>
            <a:off x="1" y="703817"/>
            <a:ext cx="12124735" cy="369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LLM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loop</a:t>
            </a:r>
          </a:p>
          <a:p>
            <a:pPr marL="457189" indent="-457189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</a:t>
            </a:r>
          </a:p>
          <a:p>
            <a:pPr marL="457189" indent="-457189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Memory</a:t>
            </a:r>
          </a:p>
          <a:p>
            <a:pPr marL="457189" indent="-457189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</a:p>
          <a:p>
            <a:pPr marL="457189" indent="-457189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2F5E2DC-3621-550B-DF82-C8301CD98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217" y="1683904"/>
            <a:ext cx="7372599" cy="292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4090E6-5069-7123-0AAA-B8554F70046F}"/>
              </a:ext>
            </a:extLst>
          </p:cNvPr>
          <p:cNvSpPr txBox="1"/>
          <p:nvPr/>
        </p:nvSpPr>
        <p:spPr>
          <a:xfrm>
            <a:off x="64654" y="6405479"/>
            <a:ext cx="12060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Lilian Wen, LLM Powered Autonomous Agent: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https://lilianweng.github.io/posts/2023-06-23-agent/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389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8">
            <a:extLst>
              <a:ext uri="{FF2B5EF4-FFF2-40B4-BE49-F238E27FC236}">
                <a16:creationId xmlns:a16="http://schemas.microsoft.com/office/drawing/2014/main" id="{FC2D26C0-6CE2-292B-5BFA-4455B0B58F06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altLang="zh-CN" sz="3200" b="1" dirty="0" err="1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MedRAX</a:t>
            </a:r>
            <a:r>
              <a:rPr lang="en-CA" altLang="zh-CN" sz="32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Method</a:t>
            </a:r>
            <a:endParaRPr lang="en-US" altLang="zh-CN" sz="3200" b="1" dirty="0">
              <a:solidFill>
                <a:srgbClr val="0432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ED2328-C4FB-F985-AA50-B06D438D4E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502" b="39410"/>
          <a:stretch>
            <a:fillRect/>
          </a:stretch>
        </p:blipFill>
        <p:spPr>
          <a:xfrm>
            <a:off x="477079" y="1722999"/>
            <a:ext cx="4103649" cy="34119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8DA4DB-244B-82F8-A3AF-3BE2D7A13B44}"/>
              </a:ext>
            </a:extLst>
          </p:cNvPr>
          <p:cNvSpPr txBox="1"/>
          <p:nvPr/>
        </p:nvSpPr>
        <p:spPr>
          <a:xfrm>
            <a:off x="0" y="6527663"/>
            <a:ext cx="1219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Fallahpour</a:t>
            </a:r>
            <a:r>
              <a:rPr lang="en-CA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zh-CN" altLang="en-US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CA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Ma J</a:t>
            </a:r>
            <a:r>
              <a:rPr lang="zh-CN" altLang="en-US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CA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Munim A</a:t>
            </a:r>
            <a:r>
              <a:rPr lang="zh-CN" altLang="en-US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CA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Lyu H, Wang B. </a:t>
            </a:r>
            <a:r>
              <a:rPr lang="en-CA" sz="16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MedRAX</a:t>
            </a:r>
            <a:r>
              <a:rPr lang="en-CA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Medical Reasoning Agent for Chest X-ray. </a:t>
            </a:r>
            <a:r>
              <a:rPr lang="en-US" altLang="zh-CN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ICML</a:t>
            </a:r>
            <a:r>
              <a:rPr lang="zh-CN" alt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zh-CN" alt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Accept</a:t>
            </a:r>
            <a:r>
              <a:rPr lang="zh-CN" alt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Rate:</a:t>
            </a:r>
            <a:r>
              <a:rPr lang="zh-CN" alt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27%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8B6F41-84FC-5B3E-2E44-44EFB09434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1066"/>
          <a:stretch>
            <a:fillRect/>
          </a:stretch>
        </p:blipFill>
        <p:spPr>
          <a:xfrm>
            <a:off x="4754076" y="692131"/>
            <a:ext cx="6421290" cy="547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71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13130-415F-A568-DE6A-674CFD583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8">
            <a:extLst>
              <a:ext uri="{FF2B5EF4-FFF2-40B4-BE49-F238E27FC236}">
                <a16:creationId xmlns:a16="http://schemas.microsoft.com/office/drawing/2014/main" id="{37073AF2-D536-1CB9-3F6A-1EC0FF76EDD5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altLang="zh-CN" sz="3200" b="1" dirty="0" err="1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MedRAX</a:t>
            </a:r>
            <a:r>
              <a:rPr lang="en-CA" altLang="zh-CN" sz="32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Demo</a:t>
            </a:r>
            <a:endParaRPr lang="en-US" altLang="zh-CN" sz="3200" b="1" dirty="0">
              <a:solidFill>
                <a:srgbClr val="0432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04896401-99B9-E94A-530B-E18FA94667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9236" t="7737" r="8361" b="11370"/>
          <a:stretch/>
        </p:blipFill>
        <p:spPr>
          <a:xfrm>
            <a:off x="92025" y="617043"/>
            <a:ext cx="8594775" cy="5273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AC3F27-6371-7E6C-898E-8867DFEB8236}"/>
              </a:ext>
            </a:extLst>
          </p:cNvPr>
          <p:cNvSpPr txBox="1"/>
          <p:nvPr/>
        </p:nvSpPr>
        <p:spPr>
          <a:xfrm>
            <a:off x="8686800" y="3920780"/>
            <a:ext cx="3039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500,000+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twitter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benchmark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Grok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5F12B6-1297-D83C-07CE-8AD22ED3EBED}"/>
              </a:ext>
            </a:extLst>
          </p:cNvPr>
          <p:cNvSpPr txBox="1"/>
          <p:nvPr/>
        </p:nvSpPr>
        <p:spPr>
          <a:xfrm>
            <a:off x="0" y="6064152"/>
            <a:ext cx="6174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https://bowang-lab.github.io/MedRAX/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22597E-737C-C70D-950A-61B39ED60487}"/>
              </a:ext>
            </a:extLst>
          </p:cNvPr>
          <p:cNvSpPr txBox="1"/>
          <p:nvPr/>
        </p:nvSpPr>
        <p:spPr>
          <a:xfrm>
            <a:off x="0" y="6527663"/>
            <a:ext cx="1219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Fallahpour</a:t>
            </a:r>
            <a:r>
              <a:rPr lang="en-CA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zh-CN" altLang="en-US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CA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Ma J</a:t>
            </a:r>
            <a:r>
              <a:rPr lang="zh-CN" altLang="en-US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CA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Munim A</a:t>
            </a:r>
            <a:r>
              <a:rPr lang="zh-CN" altLang="en-US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CA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Lyu H, Wang B. </a:t>
            </a:r>
            <a:r>
              <a:rPr lang="en-CA" sz="16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MedRAX</a:t>
            </a:r>
            <a:r>
              <a:rPr lang="en-CA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Medical Reasoning Agent for Chest X-ray. </a:t>
            </a:r>
            <a:r>
              <a:rPr lang="en-US" altLang="zh-CN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ICML</a:t>
            </a:r>
            <a:r>
              <a:rPr lang="zh-CN" alt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zh-CN" alt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Accept</a:t>
            </a:r>
            <a:r>
              <a:rPr lang="zh-CN" alt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Rate:</a:t>
            </a:r>
            <a:r>
              <a:rPr lang="zh-CN" alt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27%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51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4">
            <a:extLst>
              <a:ext uri="{FF2B5EF4-FFF2-40B4-BE49-F238E27FC236}">
                <a16:creationId xmlns:a16="http://schemas.microsoft.com/office/drawing/2014/main" id="{CA208546-0A3C-1FF3-37CD-9E598482DE43}"/>
              </a:ext>
            </a:extLst>
          </p:cNvPr>
          <p:cNvSpPr txBox="1"/>
          <p:nvPr/>
        </p:nvSpPr>
        <p:spPr>
          <a:xfrm>
            <a:off x="0" y="0"/>
            <a:ext cx="10999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1380FE-9D99-DA33-A573-3212CC2AFEC1}"/>
              </a:ext>
            </a:extLst>
          </p:cNvPr>
          <p:cNvSpPr txBox="1"/>
          <p:nvPr/>
        </p:nvSpPr>
        <p:spPr>
          <a:xfrm>
            <a:off x="507514" y="744798"/>
            <a:ext cx="27080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Segmentation FMs</a:t>
            </a:r>
          </a:p>
        </p:txBody>
      </p:sp>
      <p:pic>
        <p:nvPicPr>
          <p:cNvPr id="7" name="MedSAM-Demo">
            <a:hlinkClick r:id="" action="ppaction://media"/>
            <a:extLst>
              <a:ext uri="{FF2B5EF4-FFF2-40B4-BE49-F238E27FC236}">
                <a16:creationId xmlns:a16="http://schemas.microsoft.com/office/drawing/2014/main" id="{7FA75287-9EED-B28D-E8FA-532BE06BE9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47" y="1418715"/>
            <a:ext cx="3404060" cy="18509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AA90AF-5BE3-C033-6322-C70FE5D92B59}"/>
              </a:ext>
            </a:extLst>
          </p:cNvPr>
          <p:cNvSpPr txBox="1"/>
          <p:nvPr/>
        </p:nvSpPr>
        <p:spPr>
          <a:xfrm>
            <a:off x="3915306" y="744798"/>
            <a:ext cx="3884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Multimodal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CA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Generative Models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F379E5-CFC4-D86C-3E9E-197D4AA5A8C4}"/>
              </a:ext>
            </a:extLst>
          </p:cNvPr>
          <p:cNvSpPr txBox="1"/>
          <p:nvPr/>
        </p:nvSpPr>
        <p:spPr>
          <a:xfrm>
            <a:off x="9038590" y="744798"/>
            <a:ext cx="27080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X-ray</a:t>
            </a:r>
            <a:r>
              <a:rPr lang="en-CA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Agents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108DAB-D5DC-F7EF-9C63-33BD30D39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695" y="1304931"/>
            <a:ext cx="3560731" cy="29530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DF32CB-B42C-E71C-E281-C959F20DB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0109" y="1558115"/>
            <a:ext cx="4106891" cy="175640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8E7DA2C-D443-F5B0-272B-D0991760C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76" y="3382818"/>
            <a:ext cx="3071682" cy="273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6519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4">
            <a:extLst>
              <a:ext uri="{FF2B5EF4-FFF2-40B4-BE49-F238E27FC236}">
                <a16:creationId xmlns:a16="http://schemas.microsoft.com/office/drawing/2014/main" id="{276C8467-676C-F7A6-AAA9-9BD2F41A54C4}"/>
              </a:ext>
            </a:extLst>
          </p:cNvPr>
          <p:cNvSpPr txBox="1"/>
          <p:nvPr/>
        </p:nvSpPr>
        <p:spPr>
          <a:xfrm>
            <a:off x="0" y="0"/>
            <a:ext cx="10999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References </a:t>
            </a:r>
          </a:p>
        </p:txBody>
      </p:sp>
      <p:sp>
        <p:nvSpPr>
          <p:cNvPr id="6" name="TextBox 44">
            <a:extLst>
              <a:ext uri="{FF2B5EF4-FFF2-40B4-BE49-F238E27FC236}">
                <a16:creationId xmlns:a16="http://schemas.microsoft.com/office/drawing/2014/main" id="{57650887-0206-2096-1516-6058309DF7DA}"/>
              </a:ext>
            </a:extLst>
          </p:cNvPr>
          <p:cNvSpPr txBox="1"/>
          <p:nvPr/>
        </p:nvSpPr>
        <p:spPr>
          <a:xfrm>
            <a:off x="8709" y="62116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Thanks for Listening!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2F65F8-31D4-6161-9B5F-A24826E8C23D}"/>
              </a:ext>
            </a:extLst>
          </p:cNvPr>
          <p:cNvSpPr txBox="1"/>
          <p:nvPr/>
        </p:nvSpPr>
        <p:spPr>
          <a:xfrm>
            <a:off x="0" y="468478"/>
            <a:ext cx="12183291" cy="5859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u="sng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Jun Ma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et al. Wang B</a:t>
            </a:r>
            <a:r>
              <a:rPr kumimoji="0" lang="en-US" altLang="zh-CN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., “Segment Anything in Medical Images” </a:t>
            </a:r>
            <a:r>
              <a:rPr kumimoji="0" lang="en-US" altLang="zh-CN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Nature Communications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(2024)</a:t>
            </a:r>
            <a:endParaRPr lang="en-CA" b="1" u="sng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CA" b="1" u="sng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Jun Ma</a:t>
            </a:r>
            <a:r>
              <a:rPr lang="en-CA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CA" b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Bo Wang. Towards foundation models of biological image segmentation. </a:t>
            </a:r>
            <a:r>
              <a:rPr lang="en-CA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Nat</a:t>
            </a:r>
            <a:r>
              <a:rPr lang="en-US" altLang="zh-CN" b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ure</a:t>
            </a:r>
            <a:r>
              <a:rPr lang="en-CA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Methods </a:t>
            </a:r>
            <a:r>
              <a:rPr lang="en-CA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20</a:t>
            </a:r>
            <a:r>
              <a:rPr lang="en-CA" b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953–955 (2023). </a:t>
            </a:r>
          </a:p>
          <a:p>
            <a:pPr>
              <a:lnSpc>
                <a:spcPct val="150000"/>
              </a:lnSpc>
            </a:pPr>
            <a:r>
              <a:rPr lang="en-CA" sz="18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Jun Ma</a:t>
            </a:r>
            <a:r>
              <a:rPr lang="en-CA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et al., Gary D. Bader, Bo Wang. The Multi-modality Cell Segmentation Challenge: Towards Universal Solutions. </a:t>
            </a:r>
            <a:r>
              <a:rPr lang="en-CA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Nature Methods</a:t>
            </a:r>
            <a:r>
              <a:rPr lang="en-US" altLang="zh-CN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21, 1103–1113</a:t>
            </a:r>
            <a:r>
              <a:rPr lang="zh-CN" alt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(2024)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 Ma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 the FLARE Challenge Consortium, Bo Wang. Unleashing the Strengths of Unlabeled Data in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Learning-assisted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Pan-cancer Abdominal Organ Quantification: the FLARE22 Challenge.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Lancet Digital Health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en-CA" b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zh-CN" b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e815-826</a:t>
            </a:r>
            <a:r>
              <a:rPr lang="en-CA" b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(202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CA" b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).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 Ma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 Bo Wang. Efficient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MedSAMs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Segment Anything in Medical Images on Laptop.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revision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Biomedical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Engineering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CA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Zeinab Navidi, </a:t>
            </a:r>
            <a:r>
              <a:rPr lang="en-CA" altLang="zh-C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 Ma</a:t>
            </a:r>
            <a:r>
              <a:rPr lang="en-CA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Esteban Miglietta, Le Liu, Anne E Carpenter, Beth A Cimini, Benjamin </a:t>
            </a:r>
            <a:r>
              <a:rPr lang="en-CA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Haibe</a:t>
            </a:r>
            <a:r>
              <a:rPr lang="en-CA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-Kains, B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CA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r>
              <a:rPr lang="en-CA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MorphoDiff</a:t>
            </a:r>
            <a:r>
              <a:rPr lang="en-CA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Cellular Morphology Painting with Diffusion Models. </a:t>
            </a:r>
            <a:r>
              <a:rPr lang="en-CA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ICLR 2025 (Spotlight, 3.26%)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Adibvafa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Fallahpour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 Ma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Alif Munim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Hongwei Lyu, Bo Wang.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MedRAX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Medical Reasoning Agent for Chest X-ray.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ICML 2025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Mohammed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Baharoon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 Ma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Congyu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Fang, Augustin Toma, and Bo Wang. Exploring the Design Space of 3D MLLMs for CT Report Generation,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MICCAI, 2025</a:t>
            </a:r>
          </a:p>
        </p:txBody>
      </p:sp>
    </p:spTree>
    <p:extLst>
      <p:ext uri="{BB962C8B-B14F-4D97-AF65-F5344CB8AC3E}">
        <p14:creationId xmlns:p14="http://schemas.microsoft.com/office/powerpoint/2010/main" val="1203241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4">
            <a:extLst>
              <a:ext uri="{FF2B5EF4-FFF2-40B4-BE49-F238E27FC236}">
                <a16:creationId xmlns:a16="http://schemas.microsoft.com/office/drawing/2014/main" id="{8CB7777E-90D1-83F1-F49D-4A70C0E039AF}"/>
              </a:ext>
            </a:extLst>
          </p:cNvPr>
          <p:cNvSpPr txBox="1"/>
          <p:nvPr/>
        </p:nvSpPr>
        <p:spPr>
          <a:xfrm>
            <a:off x="0" y="0"/>
            <a:ext cx="10999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Fun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Fact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CAABC-2E91-2D26-92A8-5026B9F003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763"/>
          <a:stretch>
            <a:fillRect/>
          </a:stretch>
        </p:blipFill>
        <p:spPr>
          <a:xfrm>
            <a:off x="2352163" y="2386612"/>
            <a:ext cx="2089735" cy="1548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1DB788-168E-E7B7-AE47-BA9B1A022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340" y="2290172"/>
            <a:ext cx="1982408" cy="197088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D65C804-38D5-5EAD-84BD-ACCE297BB93F}"/>
              </a:ext>
            </a:extLst>
          </p:cNvPr>
          <p:cNvCxnSpPr>
            <a:cxnSpLocks/>
          </p:cNvCxnSpPr>
          <p:nvPr/>
        </p:nvCxnSpPr>
        <p:spPr>
          <a:xfrm>
            <a:off x="4650658" y="3175820"/>
            <a:ext cx="187796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B2F9D08-45F4-7C7D-CD46-99D86D149F14}"/>
              </a:ext>
            </a:extLst>
          </p:cNvPr>
          <p:cNvSpPr txBox="1"/>
          <p:nvPr/>
        </p:nvSpPr>
        <p:spPr>
          <a:xfrm>
            <a:off x="2895156" y="147743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Have you learned how to draw a horse?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E2E510-F6DD-874E-C549-A45256183144}"/>
              </a:ext>
            </a:extLst>
          </p:cNvPr>
          <p:cNvSpPr txBox="1"/>
          <p:nvPr/>
        </p:nvSpPr>
        <p:spPr>
          <a:xfrm>
            <a:off x="6967340" y="4994788"/>
            <a:ext cx="2104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Jun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Ma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21A7AD-9960-DF23-9894-1F513A10E067}"/>
              </a:ext>
            </a:extLst>
          </p:cNvPr>
          <p:cNvCxnSpPr>
            <a:cxnSpLocks/>
          </p:cNvCxnSpPr>
          <p:nvPr/>
        </p:nvCxnSpPr>
        <p:spPr>
          <a:xfrm flipV="1">
            <a:off x="7851057" y="4390105"/>
            <a:ext cx="0" cy="6046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59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4">
            <a:extLst>
              <a:ext uri="{FF2B5EF4-FFF2-40B4-BE49-F238E27FC236}">
                <a16:creationId xmlns:a16="http://schemas.microsoft.com/office/drawing/2014/main" id="{0AB9B7B2-634E-0EF9-B7D8-108FAAD68DEB}"/>
              </a:ext>
            </a:extLst>
          </p:cNvPr>
          <p:cNvSpPr txBox="1"/>
          <p:nvPr/>
        </p:nvSpPr>
        <p:spPr>
          <a:xfrm>
            <a:off x="0" y="0"/>
            <a:ext cx="11443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Segmentation:</a:t>
            </a:r>
            <a:r>
              <a:rPr lang="zh-C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What</a:t>
            </a:r>
            <a:r>
              <a:rPr lang="zh-C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and</a:t>
            </a:r>
            <a:r>
              <a:rPr lang="zh-C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Why?</a:t>
            </a:r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id="{5D59C65A-F97A-3990-765C-6290086B5441}"/>
              </a:ext>
            </a:extLst>
          </p:cNvPr>
          <p:cNvSpPr/>
          <p:nvPr/>
        </p:nvSpPr>
        <p:spPr>
          <a:xfrm>
            <a:off x="0" y="4424237"/>
            <a:ext cx="54576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Cancer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early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diagnosis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Surgery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planning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Cancer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CA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microenvironment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analysis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TextBox 44">
            <a:extLst>
              <a:ext uri="{FF2B5EF4-FFF2-40B4-BE49-F238E27FC236}">
                <a16:creationId xmlns:a16="http://schemas.microsoft.com/office/drawing/2014/main" id="{8125DF3B-614E-D71F-47DD-7011D34BC19B}"/>
              </a:ext>
            </a:extLst>
          </p:cNvPr>
          <p:cNvSpPr txBox="1"/>
          <p:nvPr/>
        </p:nvSpPr>
        <p:spPr>
          <a:xfrm>
            <a:off x="0" y="620389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Segmentation is the core technology towards precise biomedical image analysis!</a:t>
            </a:r>
          </a:p>
        </p:txBody>
      </p:sp>
      <p:pic>
        <p:nvPicPr>
          <p:cNvPr id="9" name="图片 18">
            <a:extLst>
              <a:ext uri="{FF2B5EF4-FFF2-40B4-BE49-F238E27FC236}">
                <a16:creationId xmlns:a16="http://schemas.microsoft.com/office/drawing/2014/main" id="{5AFB9475-1C5E-FA65-6B70-AE840E2FC9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29" y="2387677"/>
            <a:ext cx="2337424" cy="1826113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AF41EF1D-D803-431E-D99B-297FC2C00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877" y="2475697"/>
            <a:ext cx="2168702" cy="1695203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D30315C8-8E18-0160-5C73-E18698598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29" y="661614"/>
            <a:ext cx="2246542" cy="1590374"/>
          </a:xfrm>
          <a:prstGeom prst="rect">
            <a:avLst/>
          </a:prstGeom>
        </p:spPr>
      </p:pic>
      <p:pic>
        <p:nvPicPr>
          <p:cNvPr id="12" name="图片 21">
            <a:extLst>
              <a:ext uri="{FF2B5EF4-FFF2-40B4-BE49-F238E27FC236}">
                <a16:creationId xmlns:a16="http://schemas.microsoft.com/office/drawing/2014/main" id="{42875EB8-470A-FFFB-6EAB-5E9248F93B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24" y="639826"/>
            <a:ext cx="2094808" cy="1633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46318A-00A0-5C83-7087-8DAF0A3AF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2040" y="2222433"/>
            <a:ext cx="5098517" cy="3655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3C7B42-994C-2271-E398-29552426C1F3}"/>
              </a:ext>
            </a:extLst>
          </p:cNvPr>
          <p:cNvSpPr txBox="1"/>
          <p:nvPr/>
        </p:nvSpPr>
        <p:spPr>
          <a:xfrm>
            <a:off x="6809880" y="5856006"/>
            <a:ext cx="4155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Heinrich, L. et al. Nature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8694CB-609A-482F-FA51-0A211FA21E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2040" y="712745"/>
            <a:ext cx="6215331" cy="12421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65850E-D61C-0466-E973-95FFF9DC9395}"/>
              </a:ext>
            </a:extLst>
          </p:cNvPr>
          <p:cNvSpPr txBox="1"/>
          <p:nvPr/>
        </p:nvSpPr>
        <p:spPr>
          <a:xfrm>
            <a:off x="7207825" y="1912003"/>
            <a:ext cx="3949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Capolupo</a:t>
            </a:r>
            <a:r>
              <a:rPr lang="en-CA" sz="18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zh-CN" altLang="en-US" sz="18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</a:t>
            </a:r>
            <a:r>
              <a:rPr lang="en-CA" sz="18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et al. Science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63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4">
            <a:extLst>
              <a:ext uri="{FF2B5EF4-FFF2-40B4-BE49-F238E27FC236}">
                <a16:creationId xmlns:a16="http://schemas.microsoft.com/office/drawing/2014/main" id="{2E144F9F-3AAB-BFC6-BC7D-B6005E690583}"/>
              </a:ext>
            </a:extLst>
          </p:cNvPr>
          <p:cNvSpPr txBox="1"/>
          <p:nvPr/>
        </p:nvSpPr>
        <p:spPr>
          <a:xfrm>
            <a:off x="0" y="23424"/>
            <a:ext cx="10872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MedSAM: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From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Specialist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Models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to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Generalist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Models</a:t>
            </a:r>
          </a:p>
        </p:txBody>
      </p:sp>
      <p:pic>
        <p:nvPicPr>
          <p:cNvPr id="6" name="MedSAM-Demo">
            <a:hlinkClick r:id="" action="ppaction://media"/>
            <a:extLst>
              <a:ext uri="{FF2B5EF4-FFF2-40B4-BE49-F238E27FC236}">
                <a16:creationId xmlns:a16="http://schemas.microsoft.com/office/drawing/2014/main" id="{BF45434A-8F44-3B29-B56A-46FE20DF03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446" y="832021"/>
            <a:ext cx="9552105" cy="519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4144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4">
            <a:extLst>
              <a:ext uri="{FF2B5EF4-FFF2-40B4-BE49-F238E27FC236}">
                <a16:creationId xmlns:a16="http://schemas.microsoft.com/office/drawing/2014/main" id="{467738C4-9B02-2C14-2843-F4AD45BA9409}"/>
              </a:ext>
            </a:extLst>
          </p:cNvPr>
          <p:cNvSpPr txBox="1"/>
          <p:nvPr/>
        </p:nvSpPr>
        <p:spPr>
          <a:xfrm>
            <a:off x="0" y="23424"/>
            <a:ext cx="6977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MedSAM: 1.5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M+ Image-mask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Pairs</a:t>
            </a:r>
          </a:p>
        </p:txBody>
      </p:sp>
      <p:pic>
        <p:nvPicPr>
          <p:cNvPr id="3" name="Picture 2" descr="A collage of images of human body&#10;&#10;Description automatically generated">
            <a:extLst>
              <a:ext uri="{FF2B5EF4-FFF2-40B4-BE49-F238E27FC236}">
                <a16:creationId xmlns:a16="http://schemas.microsoft.com/office/drawing/2014/main" id="{8213A34D-84A4-8358-8F68-AD2952D96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5" y="742717"/>
            <a:ext cx="7346317" cy="53725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E955EA-C1A8-E17B-8003-774A874FB915}"/>
              </a:ext>
            </a:extLst>
          </p:cNvPr>
          <p:cNvSpPr txBox="1"/>
          <p:nvPr/>
        </p:nvSpPr>
        <p:spPr>
          <a:xfrm>
            <a:off x="7572902" y="3762401"/>
            <a:ext cx="4487170" cy="2535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Dataset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Features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10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modalities</a:t>
            </a:r>
            <a:endParaRPr lang="en-CA" altLang="zh-CN" sz="1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30+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cancer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types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86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internal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validation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tasks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60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external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validation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tasks</a:t>
            </a:r>
            <a:endParaRPr lang="en-CA" altLang="zh-CN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CA" altLang="zh-CN" sz="1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5" name="Picture 4" descr="A graph of numbers and a bar&#10;&#10;Description automatically generated with medium confidence">
            <a:extLst>
              <a:ext uri="{FF2B5EF4-FFF2-40B4-BE49-F238E27FC236}">
                <a16:creationId xmlns:a16="http://schemas.microsoft.com/office/drawing/2014/main" id="{7A406122-B1D3-FF72-C714-58520B5DB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902" y="437553"/>
            <a:ext cx="4487171" cy="299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80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F01B5-2320-1DBB-8135-8A0CC2A67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4">
            <a:extLst>
              <a:ext uri="{FF2B5EF4-FFF2-40B4-BE49-F238E27FC236}">
                <a16:creationId xmlns:a16="http://schemas.microsoft.com/office/drawing/2014/main" id="{C6402E42-81A6-1863-3079-CFF39B465280}"/>
              </a:ext>
            </a:extLst>
          </p:cNvPr>
          <p:cNvSpPr txBox="1"/>
          <p:nvPr/>
        </p:nvSpPr>
        <p:spPr>
          <a:xfrm>
            <a:off x="-1" y="23424"/>
            <a:ext cx="12357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MedSAM: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Architecture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6220E8-7AAA-553D-1598-301281E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1434-EDAF-4D8E-9733-B13CFCB0EA2C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C87C48-7574-ABDA-A1AD-31C09E681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46" y="1209035"/>
            <a:ext cx="10389782" cy="378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66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4">
            <a:extLst>
              <a:ext uri="{FF2B5EF4-FFF2-40B4-BE49-F238E27FC236}">
                <a16:creationId xmlns:a16="http://schemas.microsoft.com/office/drawing/2014/main" id="{2085CEF9-0D85-C9AC-B1BA-5D301B2F759C}"/>
              </a:ext>
            </a:extLst>
          </p:cNvPr>
          <p:cNvSpPr txBox="1"/>
          <p:nvPr/>
        </p:nvSpPr>
        <p:spPr>
          <a:xfrm>
            <a:off x="0" y="2342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MedSAM: Demo</a:t>
            </a:r>
          </a:p>
        </p:txBody>
      </p:sp>
      <p:pic>
        <p:nvPicPr>
          <p:cNvPr id="1026" name="Picture 2" descr="seg_demo">
            <a:extLst>
              <a:ext uri="{FF2B5EF4-FFF2-40B4-BE49-F238E27FC236}">
                <a16:creationId xmlns:a16="http://schemas.microsoft.com/office/drawing/2014/main" id="{A6E62E7B-9750-EBCF-310D-6534FDAB0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806089"/>
            <a:ext cx="48387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eg_pathology">
            <a:hlinkClick r:id="" action="ppaction://media"/>
            <a:extLst>
              <a:ext uri="{FF2B5EF4-FFF2-40B4-BE49-F238E27FC236}">
                <a16:creationId xmlns:a16="http://schemas.microsoft.com/office/drawing/2014/main" id="{351F3DB9-A7CF-0D96-7A98-D8DF2F12D8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34332"/>
            <a:ext cx="7170586" cy="4873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09F668-65D0-AAAC-C257-D214A7EAF9AF}"/>
              </a:ext>
            </a:extLst>
          </p:cNvPr>
          <p:cNvSpPr txBox="1"/>
          <p:nvPr/>
        </p:nvSpPr>
        <p:spPr>
          <a:xfrm>
            <a:off x="0" y="5703216"/>
            <a:ext cx="717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Pathology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377055-9848-28A9-A661-0466E7056833}"/>
              </a:ext>
            </a:extLst>
          </p:cNvPr>
          <p:cNvSpPr txBox="1"/>
          <p:nvPr/>
        </p:nvSpPr>
        <p:spPr>
          <a:xfrm>
            <a:off x="7353299" y="5703216"/>
            <a:ext cx="4838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Tumor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62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x-ray of a person's chest&#10;&#10;Description automatically generated">
            <a:extLst>
              <a:ext uri="{FF2B5EF4-FFF2-40B4-BE49-F238E27FC236}">
                <a16:creationId xmlns:a16="http://schemas.microsoft.com/office/drawing/2014/main" id="{62C6AFE1-9BEC-E003-F6E7-591CC2DD6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1" t="7393" r="21045" b="16512"/>
          <a:stretch/>
        </p:blipFill>
        <p:spPr>
          <a:xfrm>
            <a:off x="6096000" y="371597"/>
            <a:ext cx="5815826" cy="5820857"/>
          </a:xfrm>
          <a:prstGeom prst="rect">
            <a:avLst/>
          </a:prstGeom>
        </p:spPr>
      </p:pic>
      <p:sp>
        <p:nvSpPr>
          <p:cNvPr id="4" name="TextBox 44">
            <a:extLst>
              <a:ext uri="{FF2B5EF4-FFF2-40B4-BE49-F238E27FC236}">
                <a16:creationId xmlns:a16="http://schemas.microsoft.com/office/drawing/2014/main" id="{D402B293-9960-F53F-32D9-7E42CB6C84A1}"/>
              </a:ext>
            </a:extLst>
          </p:cNvPr>
          <p:cNvSpPr txBox="1"/>
          <p:nvPr/>
        </p:nvSpPr>
        <p:spPr>
          <a:xfrm>
            <a:off x="0" y="2342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MedSAM: Demo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9FA27F-6E27-2930-E3F1-DC6A7FD79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1" y="702685"/>
            <a:ext cx="5697717" cy="53368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EE640E-4971-952C-89ED-8DCCCB3EACD1}"/>
              </a:ext>
            </a:extLst>
          </p:cNvPr>
          <p:cNvSpPr txBox="1"/>
          <p:nvPr/>
        </p:nvSpPr>
        <p:spPr>
          <a:xfrm>
            <a:off x="203461" y="6039547"/>
            <a:ext cx="5697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Abdominal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BD03AE-D987-2E8B-9E96-7593CBDACBA7}"/>
              </a:ext>
            </a:extLst>
          </p:cNvPr>
          <p:cNvSpPr txBox="1"/>
          <p:nvPr/>
        </p:nvSpPr>
        <p:spPr>
          <a:xfrm>
            <a:off x="6290824" y="6007788"/>
            <a:ext cx="537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Heart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773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DD933-C96B-E607-2269-F35270DE7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4">
            <a:extLst>
              <a:ext uri="{FF2B5EF4-FFF2-40B4-BE49-F238E27FC236}">
                <a16:creationId xmlns:a16="http://schemas.microsoft.com/office/drawing/2014/main" id="{72A168BE-D202-1449-FEFE-F089F19CE4A5}"/>
              </a:ext>
            </a:extLst>
          </p:cNvPr>
          <p:cNvSpPr txBox="1"/>
          <p:nvPr/>
        </p:nvSpPr>
        <p:spPr>
          <a:xfrm>
            <a:off x="0" y="2342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MedSAM2: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3D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Image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and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Video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Segmentation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4A4FA-29D4-148A-2A9D-F6B07C41E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17" y="608199"/>
            <a:ext cx="7772400" cy="549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98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20793</TotalTime>
  <Words>1492</Words>
  <Application>Microsoft Macintosh PowerPoint</Application>
  <PresentationFormat>Widescreen</PresentationFormat>
  <Paragraphs>153</Paragraphs>
  <Slides>25</Slides>
  <Notes>18</Notes>
  <HiddenSlides>1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-apple-system</vt:lpstr>
      <vt:lpstr>等线</vt:lpstr>
      <vt:lpstr>hk_groteskmedium</vt:lpstr>
      <vt:lpstr>微软雅黑</vt:lpstr>
      <vt:lpstr>Arial</vt:lpstr>
      <vt:lpstr>Calibri</vt:lpstr>
      <vt:lpstr>Roboto</vt:lpstr>
      <vt:lpstr>Times New Roman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Edward Ma</dc:creator>
  <cp:lastModifiedBy>Jun Ma</cp:lastModifiedBy>
  <cp:revision>444</cp:revision>
  <dcterms:created xsi:type="dcterms:W3CDTF">2021-10-21T12:49:18Z</dcterms:created>
  <dcterms:modified xsi:type="dcterms:W3CDTF">2026-03-09T16:59:30Z</dcterms:modified>
</cp:coreProperties>
</file>