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1E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10972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7F849C"/>
                </a:solidFill>
                <a:latin typeface="Calibri"/>
              </a:rPr>
              <a:t>XAIRA THERAPEUTICS · CONFIDENTIAL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0" y="10972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 i="0">
                <a:solidFill>
                  <a:srgbClr val="A6ADC8"/>
                </a:solidFill>
                <a:latin typeface="Calibri"/>
              </a:rPr>
              <a:t>Open Frontier Intelligence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6492240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7F849C"/>
                </a:solidFill>
                <a:latin typeface="Calibri"/>
              </a:rPr>
              <a:t>Version 2 · July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0" y="6492240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 i="0">
                <a:solidFill>
                  <a:srgbClr val="7F849C"/>
                </a:solidFill>
                <a:latin typeface="Calibri"/>
              </a:rPr>
              <a:t>1 / 17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830568"/>
            <a:ext cx="716997" cy="27432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82296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CBA6F7"/>
                </a:solidFill>
                <a:latin typeface="Calibri"/>
              </a:rPr>
              <a:t>XAIRA THERAPEUTICS · STRATEGIC PROPOSAL</a:t>
            </a:r>
          </a:p>
        </p:txBody>
      </p:sp>
      <p:sp>
        <p:nvSpPr>
          <p:cNvPr id="8" name="Rectangle 7"/>
          <p:cNvSpPr/>
          <p:nvPr/>
        </p:nvSpPr>
        <p:spPr>
          <a:xfrm>
            <a:off x="640080" y="1143000"/>
            <a:ext cx="731520" cy="36576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1280160"/>
            <a:ext cx="91440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800" b="1" i="0">
                <a:solidFill>
                  <a:srgbClr val="CDD6F4"/>
                </a:solidFill>
                <a:latin typeface="Calibri"/>
              </a:rPr>
              <a:t>Open Frontier Intelligence
for Drug Discovery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320040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i="0">
                <a:solidFill>
                  <a:srgbClr val="A6ADC8"/>
                </a:solidFill>
                <a:latin typeface="Calibri"/>
              </a:rPr>
              <a:t>A Strategic Proposal for Xaira Leadership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3840480"/>
            <a:ext cx="10058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7F849C"/>
                </a:solidFill>
                <a:latin typeface="Calibri"/>
              </a:rPr>
              <a:t>Bo Wang · Chief AI Scientist     |     July 2026     |     Landscape verified July 22, 2026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0080" y="4434840"/>
            <a:ext cx="45720" cy="822960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85800" y="4434840"/>
            <a:ext cx="8183880" cy="822960"/>
          </a:xfrm>
          <a:prstGeom prst="rect">
            <a:avLst/>
          </a:prstGeom>
          <a:solidFill>
            <a:srgbClr val="35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68680" y="4526280"/>
            <a:ext cx="79095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1">
                <a:solidFill>
                  <a:srgbClr val="CDD6F4"/>
                </a:solidFill>
                <a:latin typeface="Calibri"/>
              </a:rPr>
              <a:t>"We do not need to own general intelligence.
We need to own what general intelligence becomes inside Xaira."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1E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10972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7F849C"/>
                </a:solidFill>
                <a:latin typeface="Calibri"/>
              </a:rPr>
              <a:t>XAIRA THERAPEUTICS · CONFIDENTIAL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0" y="10972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 i="0">
                <a:solidFill>
                  <a:srgbClr val="A6ADC8"/>
                </a:solidFill>
                <a:latin typeface="Calibri"/>
              </a:rPr>
              <a:t>Why Xaira Has the Right to Win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6492240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7F849C"/>
                </a:solidFill>
                <a:latin typeface="Calibri"/>
              </a:rPr>
              <a:t>Version 2 · July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0" y="6492240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 i="0">
                <a:solidFill>
                  <a:srgbClr val="7F849C"/>
                </a:solidFill>
                <a:latin typeface="Calibri"/>
              </a:rPr>
              <a:t>10 / 17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830568"/>
            <a:ext cx="7169971" cy="27432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77724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CBA6F7"/>
                </a:solidFill>
                <a:latin typeface="Calibri"/>
              </a:rPr>
              <a:t>XAIRA'S MOAT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97280"/>
            <a:ext cx="10515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CDD6F4"/>
                </a:solidFill>
                <a:latin typeface="Calibri"/>
              </a:rPr>
              <a:t>Why Xaira has the right to win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1965960"/>
            <a:ext cx="10058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A6ADC8"/>
                </a:solidFill>
                <a:latin typeface="Calibri"/>
              </a:rPr>
              <a:t>Most organizations can access the same frontier models. Very few can connect them to this.</a:t>
            </a:r>
          </a:p>
        </p:txBody>
      </p:sp>
      <p:sp>
        <p:nvSpPr>
          <p:cNvPr id="10" name="Rectangle 9"/>
          <p:cNvSpPr/>
          <p:nvPr/>
        </p:nvSpPr>
        <p:spPr>
          <a:xfrm>
            <a:off x="320040" y="2468880"/>
            <a:ext cx="2834640" cy="1005840"/>
          </a:xfrm>
          <a:prstGeom prst="rect">
            <a:avLst/>
          </a:prstGeom>
          <a:solidFill>
            <a:srgbClr val="352A40"/>
          </a:solidFill>
          <a:ln w="6350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20040" y="2468880"/>
            <a:ext cx="2834640" cy="36576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11480" y="2560320"/>
            <a:ext cx="3657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CDD6F4"/>
                </a:solidFill>
                <a:latin typeface="Calibri"/>
              </a:rPr>
              <a:t>🧬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2578608"/>
            <a:ext cx="2286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  <a:latin typeface="Calibri"/>
              </a:rPr>
              <a:t>Proprietary multimodal biological data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1480" y="2926080"/>
            <a:ext cx="26517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  <a:latin typeface="Calibri"/>
              </a:rPr>
              <a:t>Internal omics, imaging, structural, experimental datasets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337560" y="2468880"/>
            <a:ext cx="2834640" cy="1005840"/>
          </a:xfrm>
          <a:prstGeom prst="rect">
            <a:avLst/>
          </a:prstGeom>
          <a:solidFill>
            <a:srgbClr val="352A40"/>
          </a:solidFill>
          <a:ln w="6350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3337560" y="2468880"/>
            <a:ext cx="2834640" cy="36576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429000" y="2560320"/>
            <a:ext cx="3657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CDD6F4"/>
                </a:solidFill>
                <a:latin typeface="Calibri"/>
              </a:rPr>
              <a:t>⚡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794760" y="2578608"/>
            <a:ext cx="2286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  <a:latin typeface="Calibri"/>
              </a:rPr>
              <a:t>CRISPR perturbation data · X-Atlas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429000" y="2926080"/>
            <a:ext cx="26517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  <a:latin typeface="Calibri"/>
              </a:rPr>
              <a:t>Millions of causal knockdown experiments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355080" y="2468880"/>
            <a:ext cx="2834640" cy="1005840"/>
          </a:xfrm>
          <a:prstGeom prst="rect">
            <a:avLst/>
          </a:prstGeom>
          <a:solidFill>
            <a:srgbClr val="352A40"/>
          </a:solidFill>
          <a:ln w="6350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355080" y="2468880"/>
            <a:ext cx="2834640" cy="36576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446520" y="2560320"/>
            <a:ext cx="3657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CDD6F4"/>
                </a:solidFill>
                <a:latin typeface="Calibri"/>
              </a:rPr>
              <a:t>🔬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812280" y="2578608"/>
            <a:ext cx="2286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  <a:latin typeface="Calibri"/>
              </a:rPr>
              <a:t>X-Cell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46520" y="2926080"/>
            <a:ext cx="26517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  <a:latin typeface="Calibri"/>
              </a:rPr>
              <a:t>Causal virtual cell model trained on perturbation data</a:t>
            </a:r>
          </a:p>
        </p:txBody>
      </p:sp>
      <p:sp>
        <p:nvSpPr>
          <p:cNvPr id="25" name="Rectangle 24"/>
          <p:cNvSpPr/>
          <p:nvPr/>
        </p:nvSpPr>
        <p:spPr>
          <a:xfrm>
            <a:off x="9372600" y="2468880"/>
            <a:ext cx="2834640" cy="1005840"/>
          </a:xfrm>
          <a:prstGeom prst="rect">
            <a:avLst/>
          </a:prstGeom>
          <a:solidFill>
            <a:srgbClr val="352A40"/>
          </a:solidFill>
          <a:ln w="6350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9372600" y="2468880"/>
            <a:ext cx="2834640" cy="36576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464040" y="2560320"/>
            <a:ext cx="3657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CDD6F4"/>
                </a:solidFill>
                <a:latin typeface="Calibri"/>
              </a:rPr>
              <a:t>🤖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829800" y="2578608"/>
            <a:ext cx="2286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  <a:latin typeface="Calibri"/>
              </a:rPr>
              <a:t>X-Scientist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464040" y="2926080"/>
            <a:ext cx="26517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  <a:latin typeface="Calibri"/>
              </a:rPr>
              <a:t>Agentic scientific workflows at scale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20040" y="3611880"/>
            <a:ext cx="2834640" cy="1005840"/>
          </a:xfrm>
          <a:prstGeom prst="rect">
            <a:avLst/>
          </a:prstGeom>
          <a:solidFill>
            <a:srgbClr val="252C38"/>
          </a:solidFill>
          <a:ln w="6350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320040" y="3611880"/>
            <a:ext cx="2834640" cy="36576"/>
          </a:xfrm>
          <a:prstGeom prst="rect">
            <a:avLst/>
          </a:prstGeom>
          <a:solidFill>
            <a:srgbClr val="89B4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11480" y="3703320"/>
            <a:ext cx="3657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CDD6F4"/>
                </a:solidFill>
                <a:latin typeface="Calibri"/>
              </a:rPr>
              <a:t>🏥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77240" y="3721608"/>
            <a:ext cx="2286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  <a:latin typeface="Calibri"/>
              </a:rPr>
              <a:t>Wet-lab infrastructure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11480" y="4069080"/>
            <a:ext cx="26517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  <a:latin typeface="Calibri"/>
              </a:rPr>
              <a:t>Prospective experimental feedback loop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337560" y="3611880"/>
            <a:ext cx="2834640" cy="1005840"/>
          </a:xfrm>
          <a:prstGeom prst="rect">
            <a:avLst/>
          </a:prstGeom>
          <a:solidFill>
            <a:srgbClr val="252C38"/>
          </a:solidFill>
          <a:ln w="6350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3337560" y="3611880"/>
            <a:ext cx="2834640" cy="36576"/>
          </a:xfrm>
          <a:prstGeom prst="rect">
            <a:avLst/>
          </a:prstGeom>
          <a:solidFill>
            <a:srgbClr val="89B4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3429000" y="3703320"/>
            <a:ext cx="3657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CDD6F4"/>
                </a:solidFill>
                <a:latin typeface="Calibri"/>
              </a:rPr>
              <a:t>💊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794760" y="3721608"/>
            <a:ext cx="2286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  <a:latin typeface="Calibri"/>
              </a:rPr>
              <a:t>Internal therapeutic programs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429000" y="4069080"/>
            <a:ext cx="26517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  <a:latin typeface="Calibri"/>
              </a:rPr>
              <a:t>Real clinical context for grounding decisions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355080" y="3611880"/>
            <a:ext cx="2834640" cy="1005840"/>
          </a:xfrm>
          <a:prstGeom prst="rect">
            <a:avLst/>
          </a:prstGeom>
          <a:solidFill>
            <a:srgbClr val="223230"/>
          </a:solidFill>
          <a:ln w="6350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ectangle 40"/>
          <p:cNvSpPr/>
          <p:nvPr/>
        </p:nvSpPr>
        <p:spPr>
          <a:xfrm>
            <a:off x="6355080" y="3611880"/>
            <a:ext cx="2834640" cy="36576"/>
          </a:xfrm>
          <a:prstGeom prst="rect">
            <a:avLst/>
          </a:prstGeom>
          <a:solidFill>
            <a:srgbClr val="94E2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6446520" y="3703320"/>
            <a:ext cx="3657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CDD6F4"/>
                </a:solidFill>
                <a:latin typeface="Calibri"/>
              </a:rPr>
              <a:t>🧑‍🔬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12280" y="3721608"/>
            <a:ext cx="2286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  <a:latin typeface="Calibri"/>
              </a:rPr>
              <a:t>Multidisciplinary expertise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446520" y="4069080"/>
            <a:ext cx="26517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  <a:latin typeface="Calibri"/>
              </a:rPr>
              <a:t>Biology, chemistry, clinical — in the feedback loop</a:t>
            </a:r>
          </a:p>
        </p:txBody>
      </p:sp>
      <p:sp>
        <p:nvSpPr>
          <p:cNvPr id="45" name="Rectangle 44"/>
          <p:cNvSpPr/>
          <p:nvPr/>
        </p:nvSpPr>
        <p:spPr>
          <a:xfrm>
            <a:off x="9372600" y="3611880"/>
            <a:ext cx="2834640" cy="1005840"/>
          </a:xfrm>
          <a:prstGeom prst="rect">
            <a:avLst/>
          </a:prstGeom>
          <a:solidFill>
            <a:srgbClr val="223230"/>
          </a:solidFill>
          <a:ln w="6350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9372600" y="3611880"/>
            <a:ext cx="2834640" cy="36576"/>
          </a:xfrm>
          <a:prstGeom prst="rect">
            <a:avLst/>
          </a:prstGeom>
          <a:solidFill>
            <a:srgbClr val="94E2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9464040" y="3703320"/>
            <a:ext cx="3657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CDD6F4"/>
                </a:solidFill>
                <a:latin typeface="Calibri"/>
              </a:rPr>
              <a:t>📡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9829800" y="3721608"/>
            <a:ext cx="2286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  <a:latin typeface="Calibri"/>
              </a:rPr>
              <a:t>Ability to generate new signal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9464040" y="4069080"/>
            <a:ext cx="26517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  <a:latin typeface="Calibri"/>
              </a:rPr>
              <a:t>Every assay, every experiment improves the system</a:t>
            </a:r>
          </a:p>
        </p:txBody>
      </p:sp>
      <p:sp>
        <p:nvSpPr>
          <p:cNvPr id="50" name="Rectangle 49"/>
          <p:cNvSpPr/>
          <p:nvPr/>
        </p:nvSpPr>
        <p:spPr>
          <a:xfrm>
            <a:off x="320040" y="4617720"/>
            <a:ext cx="45720" cy="502920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Rectangle 50"/>
          <p:cNvSpPr/>
          <p:nvPr/>
        </p:nvSpPr>
        <p:spPr>
          <a:xfrm>
            <a:off x="365760" y="4617720"/>
            <a:ext cx="11384280" cy="502920"/>
          </a:xfrm>
          <a:prstGeom prst="rect">
            <a:avLst/>
          </a:prstGeom>
          <a:solidFill>
            <a:srgbClr val="35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548640" y="4709160"/>
            <a:ext cx="11109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1">
                <a:solidFill>
                  <a:srgbClr val="CDD6F4"/>
                </a:solidFill>
                <a:latin typeface="Calibri"/>
              </a:rPr>
              <a:t>Open models are the foundation. Xaira's scientific intelligence is the moat.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1E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10972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7F849C"/>
                </a:solidFill>
                <a:latin typeface="Calibri"/>
              </a:rPr>
              <a:t>XAIRA THERAPEUTICS · CONFIDENTIAL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0" y="10972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 i="0">
                <a:solidFill>
                  <a:srgbClr val="A6ADC8"/>
                </a:solidFill>
                <a:latin typeface="Calibri"/>
              </a:rPr>
              <a:t>First Pilot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6492240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7F849C"/>
                </a:solidFill>
                <a:latin typeface="Calibri"/>
              </a:rPr>
              <a:t>Version 2 · July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0" y="6492240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 i="0">
                <a:solidFill>
                  <a:srgbClr val="7F849C"/>
                </a:solidFill>
                <a:latin typeface="Calibri"/>
              </a:rPr>
              <a:t>11 / 17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830568"/>
            <a:ext cx="7886968" cy="27432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77724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CBA6F7"/>
                </a:solidFill>
                <a:latin typeface="Calibri"/>
              </a:rPr>
              <a:t>CONCRETE FIRST STEP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97280"/>
            <a:ext cx="10515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CDD6F4"/>
                </a:solidFill>
                <a:latin typeface="Calibri"/>
              </a:rPr>
              <a:t>First pilot: target-validation intelligence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192024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A6ADC8"/>
                </a:solidFill>
                <a:latin typeface="Calibri"/>
              </a:rPr>
              <a:t>One system. One workflow. Connected directly to Xaira's core drug-discovery process.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2377440"/>
            <a:ext cx="4114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7F849C"/>
                </a:solidFill>
                <a:latin typeface="Calibri"/>
              </a:rPr>
              <a:t>WHY THIS PILOT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57200" y="2651760"/>
            <a:ext cx="4389120" cy="329184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94360" y="2706624"/>
            <a:ext cx="41148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CDD6F4"/>
                </a:solidFill>
                <a:latin typeface="Calibri"/>
              </a:rPr>
              <a:t>✓ Connects directly to core drug-discovery process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7200" y="3035808"/>
            <a:ext cx="4389120" cy="329184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94360" y="3090672"/>
            <a:ext cx="41148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CDD6F4"/>
                </a:solidFill>
                <a:latin typeface="Calibri"/>
              </a:rPr>
              <a:t>✓ Demonstrates X-Cell integration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3419856"/>
            <a:ext cx="4389120" cy="329184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94360" y="3474720"/>
            <a:ext cx="41148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CDD6F4"/>
                </a:solidFill>
                <a:latin typeface="Calibri"/>
              </a:rPr>
              <a:t>✓ Creates measurable feedback loop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57200" y="3803904"/>
            <a:ext cx="4389120" cy="329184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94360" y="3858768"/>
            <a:ext cx="41148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CDD6F4"/>
                </a:solidFill>
                <a:latin typeface="Calibri"/>
              </a:rPr>
              <a:t>✓ Clear decision utility for scientists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0" y="2377440"/>
            <a:ext cx="6217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7F849C"/>
                </a:solidFill>
                <a:latin typeface="Calibri"/>
              </a:rPr>
              <a:t>SYSTEM CAPABILITIES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486400" y="2651760"/>
            <a:ext cx="6309360" cy="402336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5577840" y="2724912"/>
            <a:ext cx="237744" cy="237744"/>
          </a:xfrm>
          <a:prstGeom prst="rect">
            <a:avLst/>
          </a:prstGeom>
          <a:solidFill>
            <a:srgbClr val="35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577840" y="2706624"/>
            <a:ext cx="237744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CBA6F7"/>
                </a:solidFill>
                <a:latin typeface="Calibri"/>
              </a:rPr>
              <a:t>1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897880" y="2688336"/>
            <a:ext cx="32004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  <a:latin typeface="Calibri"/>
              </a:rPr>
              <a:t>Ingest evidence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897880" y="2871216"/>
            <a:ext cx="566928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  <a:latin typeface="Calibri"/>
              </a:rPr>
              <a:t>Internal and external evidence ingestion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486400" y="3108960"/>
            <a:ext cx="6309360" cy="402336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5577840" y="3182112"/>
            <a:ext cx="237744" cy="237744"/>
          </a:xfrm>
          <a:prstGeom prst="rect">
            <a:avLst/>
          </a:prstGeom>
          <a:solidFill>
            <a:srgbClr val="35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5577840" y="3163824"/>
            <a:ext cx="237744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CBA6F7"/>
                </a:solidFill>
                <a:latin typeface="Calibri"/>
              </a:rPr>
              <a:t>2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897880" y="3145536"/>
            <a:ext cx="32004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  <a:latin typeface="Calibri"/>
              </a:rPr>
              <a:t>Reason over X-Cell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897880" y="3328416"/>
            <a:ext cx="566928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  <a:latin typeface="Calibri"/>
              </a:rPr>
              <a:t>Perturbation data and causal virtual cell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486400" y="3566160"/>
            <a:ext cx="6309360" cy="402336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5577840" y="3639312"/>
            <a:ext cx="237744" cy="237744"/>
          </a:xfrm>
          <a:prstGeom prst="rect">
            <a:avLst/>
          </a:prstGeom>
          <a:solidFill>
            <a:srgbClr val="35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5577840" y="3621024"/>
            <a:ext cx="237744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CBA6F7"/>
                </a:solidFill>
                <a:latin typeface="Calibri"/>
              </a:rPr>
              <a:t>3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897880" y="3602736"/>
            <a:ext cx="32004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  <a:latin typeface="Calibri"/>
              </a:rPr>
              <a:t>Generate hypotheses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897880" y="3785616"/>
            <a:ext cx="566928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  <a:latin typeface="Calibri"/>
              </a:rPr>
              <a:t>Competing mechanistic hypotheses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486400" y="4023360"/>
            <a:ext cx="6309360" cy="402336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5577840" y="4096512"/>
            <a:ext cx="237744" cy="237744"/>
          </a:xfrm>
          <a:prstGeom prst="rect">
            <a:avLst/>
          </a:prstGeom>
          <a:solidFill>
            <a:srgbClr val="35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5577840" y="4078224"/>
            <a:ext cx="237744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CBA6F7"/>
                </a:solidFill>
                <a:latin typeface="Calibri"/>
              </a:rPr>
              <a:t>4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897880" y="4059936"/>
            <a:ext cx="32004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  <a:latin typeface="Calibri"/>
              </a:rPr>
              <a:t>Identify uncertainties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897880" y="4242816"/>
            <a:ext cx="566928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  <a:latin typeface="Calibri"/>
              </a:rPr>
              <a:t>Critical unknowns that block decisions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486400" y="4480560"/>
            <a:ext cx="6309360" cy="402336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ectangle 40"/>
          <p:cNvSpPr/>
          <p:nvPr/>
        </p:nvSpPr>
        <p:spPr>
          <a:xfrm>
            <a:off x="5577840" y="4553712"/>
            <a:ext cx="237744" cy="237744"/>
          </a:xfrm>
          <a:prstGeom prst="rect">
            <a:avLst/>
          </a:prstGeom>
          <a:solidFill>
            <a:srgbClr val="35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5577840" y="4535424"/>
            <a:ext cx="237744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CBA6F7"/>
                </a:solidFill>
                <a:latin typeface="Calibri"/>
              </a:rPr>
              <a:t>5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97880" y="4517136"/>
            <a:ext cx="32004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  <a:latin typeface="Calibri"/>
              </a:rPr>
              <a:t>Recommend experiments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97880" y="4700016"/>
            <a:ext cx="566928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  <a:latin typeface="Calibri"/>
              </a:rPr>
              <a:t>Discriminating assays to resolve uncertainty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486400" y="4937760"/>
            <a:ext cx="6309360" cy="402336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5577840" y="5010912"/>
            <a:ext cx="237744" cy="237744"/>
          </a:xfrm>
          <a:prstGeom prst="rect">
            <a:avLst/>
          </a:prstGeom>
          <a:solidFill>
            <a:srgbClr val="35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5577840" y="4992624"/>
            <a:ext cx="237744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CBA6F7"/>
                </a:solidFill>
                <a:latin typeface="Calibri"/>
              </a:rPr>
              <a:t>6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897880" y="4974336"/>
            <a:ext cx="32004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  <a:latin typeface="Calibri"/>
              </a:rPr>
              <a:t>Coordinate and interpret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897880" y="5157216"/>
            <a:ext cx="566928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  <a:latin typeface="Calibri"/>
              </a:rPr>
              <a:t>Agents + tools · Interpret results</a:t>
            </a:r>
          </a:p>
        </p:txBody>
      </p:sp>
      <p:sp>
        <p:nvSpPr>
          <p:cNvPr id="50" name="Rectangle 49"/>
          <p:cNvSpPr/>
          <p:nvPr/>
        </p:nvSpPr>
        <p:spPr>
          <a:xfrm>
            <a:off x="5486400" y="5394960"/>
            <a:ext cx="6309360" cy="402336"/>
          </a:xfrm>
          <a:prstGeom prst="rect">
            <a:avLst/>
          </a:prstGeom>
          <a:solidFill>
            <a:srgbClr val="352A40"/>
          </a:solidFill>
          <a:ln w="12700">
            <a:solidFill>
              <a:srgbClr val="CBA6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Rectangle 50"/>
          <p:cNvSpPr/>
          <p:nvPr/>
        </p:nvSpPr>
        <p:spPr>
          <a:xfrm>
            <a:off x="5577840" y="5468112"/>
            <a:ext cx="237744" cy="237744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5577840" y="5449824"/>
            <a:ext cx="237744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1E1E2E"/>
                </a:solidFill>
                <a:latin typeface="Calibri"/>
              </a:rPr>
              <a:t>7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897880" y="5431536"/>
            <a:ext cx="32004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  <a:latin typeface="Calibri"/>
              </a:rPr>
              <a:t>Support the decision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897880" y="5614416"/>
            <a:ext cx="566928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  <a:latin typeface="Calibri"/>
              </a:rPr>
              <a:t>Advance · modify · stop — with evidence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1E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10972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7F849C"/>
                </a:solidFill>
                <a:latin typeface="Calibri"/>
              </a:rPr>
              <a:t>XAIRA THERAPEUTICS · CONFIDENTIAL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0" y="10972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 i="0">
                <a:solidFill>
                  <a:srgbClr val="A6ADC8"/>
                </a:solidFill>
                <a:latin typeface="Calibri"/>
              </a:rPr>
              <a:t>Six-Month Roadmap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6492240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7F849C"/>
                </a:solidFill>
                <a:latin typeface="Calibri"/>
              </a:rPr>
              <a:t>Version 2 · July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0" y="6492240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 i="0">
                <a:solidFill>
                  <a:srgbClr val="7F849C"/>
                </a:solidFill>
                <a:latin typeface="Calibri"/>
              </a:rPr>
              <a:t>12 / 17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830568"/>
            <a:ext cx="8603966" cy="27432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77724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CBA6F7"/>
                </a:solidFill>
                <a:latin typeface="Calibri"/>
              </a:rPr>
              <a:t>EXECUTION PLAN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97280"/>
            <a:ext cx="10515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CDD6F4"/>
                </a:solidFill>
                <a:latin typeface="Calibri"/>
              </a:rPr>
              <a:t>Six-month roadmap</a:t>
            </a:r>
          </a:p>
        </p:txBody>
      </p:sp>
      <p:sp>
        <p:nvSpPr>
          <p:cNvPr id="9" name="Rectangle 8"/>
          <p:cNvSpPr/>
          <p:nvPr/>
        </p:nvSpPr>
        <p:spPr>
          <a:xfrm>
            <a:off x="365760" y="2194560"/>
            <a:ext cx="3749039" cy="3474720"/>
          </a:xfrm>
          <a:prstGeom prst="rect">
            <a:avLst/>
          </a:prstGeom>
          <a:solidFill>
            <a:srgbClr val="313244"/>
          </a:solidFill>
          <a:ln w="6350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65760" y="2194560"/>
            <a:ext cx="3749039" cy="36576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057400"/>
            <a:ext cx="1280160" cy="256032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0352" y="2066544"/>
            <a:ext cx="123444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1" i="0">
                <a:solidFill>
                  <a:srgbClr val="1E1E2E"/>
                </a:solidFill>
                <a:latin typeface="Calibri"/>
              </a:rPr>
              <a:t>Month 1–2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2331720"/>
            <a:ext cx="3474719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CBA6F7"/>
                </a:solidFill>
                <a:latin typeface="Calibri"/>
              </a:rPr>
              <a:t>Foundation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2920" y="2788920"/>
            <a:ext cx="3493007" cy="512064"/>
          </a:xfrm>
          <a:prstGeom prst="rect">
            <a:avLst/>
          </a:prstGeom>
          <a:solidFill>
            <a:srgbClr val="252538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21792" y="2834640"/>
            <a:ext cx="3364991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A6ADC8"/>
                </a:solidFill>
                <a:latin typeface="Calibri"/>
              </a:rPr>
              <a:t>· Model evaluation suite design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02920" y="3383280"/>
            <a:ext cx="3493007" cy="512064"/>
          </a:xfrm>
          <a:prstGeom prst="rect">
            <a:avLst/>
          </a:prstGeom>
          <a:solidFill>
            <a:srgbClr val="252538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21792" y="3429000"/>
            <a:ext cx="3364991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A6ADC8"/>
                </a:solidFill>
                <a:latin typeface="Calibri"/>
              </a:rPr>
              <a:t>· Secure infrastructure setup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02920" y="3977640"/>
            <a:ext cx="3493007" cy="512064"/>
          </a:xfrm>
          <a:prstGeom prst="rect">
            <a:avLst/>
          </a:prstGeom>
          <a:solidFill>
            <a:srgbClr val="252538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21792" y="4023360"/>
            <a:ext cx="3364991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A6ADC8"/>
                </a:solidFill>
                <a:latin typeface="Calibri"/>
              </a:rPr>
              <a:t>· Team designation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02920" y="4572000"/>
            <a:ext cx="3493007" cy="512064"/>
          </a:xfrm>
          <a:prstGeom prst="rect">
            <a:avLst/>
          </a:prstGeom>
          <a:solidFill>
            <a:srgbClr val="252538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21792" y="4617720"/>
            <a:ext cx="3364991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A6ADC8"/>
                </a:solidFill>
                <a:latin typeface="Calibri"/>
              </a:rPr>
              <a:t>· License and legal review for candidate models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297679" y="2194560"/>
            <a:ext cx="3749039" cy="3474720"/>
          </a:xfrm>
          <a:prstGeom prst="rect">
            <a:avLst/>
          </a:prstGeom>
          <a:solidFill>
            <a:srgbClr val="313244"/>
          </a:solidFill>
          <a:ln w="6350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4297679" y="2194560"/>
            <a:ext cx="3749039" cy="36576"/>
          </a:xfrm>
          <a:prstGeom prst="rect">
            <a:avLst/>
          </a:prstGeom>
          <a:solidFill>
            <a:srgbClr val="89B4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4434839" y="2057400"/>
            <a:ext cx="1280160" cy="256032"/>
          </a:xfrm>
          <a:prstGeom prst="rect">
            <a:avLst/>
          </a:prstGeom>
          <a:solidFill>
            <a:srgbClr val="89B4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462271" y="2066544"/>
            <a:ext cx="123444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1" i="0">
                <a:solidFill>
                  <a:srgbClr val="1E1E2E"/>
                </a:solidFill>
                <a:latin typeface="Calibri"/>
              </a:rPr>
              <a:t>Month 3–4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480559" y="2331720"/>
            <a:ext cx="3474719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89B4FA"/>
                </a:solidFill>
                <a:latin typeface="Calibri"/>
              </a:rPr>
              <a:t>Build + Test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434839" y="2788920"/>
            <a:ext cx="3493007" cy="512064"/>
          </a:xfrm>
          <a:prstGeom prst="rect">
            <a:avLst/>
          </a:prstGeom>
          <a:solidFill>
            <a:srgbClr val="252538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553711" y="2834640"/>
            <a:ext cx="3364991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A6ADC8"/>
                </a:solidFill>
                <a:latin typeface="Calibri"/>
              </a:rPr>
              <a:t>· Target-validation intelligence pilot: build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434839" y="3383280"/>
            <a:ext cx="3493007" cy="512064"/>
          </a:xfrm>
          <a:prstGeom prst="rect">
            <a:avLst/>
          </a:prstGeom>
          <a:solidFill>
            <a:srgbClr val="252538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4553711" y="3429000"/>
            <a:ext cx="3364991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A6ADC8"/>
                </a:solidFill>
                <a:latin typeface="Calibri"/>
              </a:rPr>
              <a:t>· X-Cell integration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434839" y="3977640"/>
            <a:ext cx="3493007" cy="512064"/>
          </a:xfrm>
          <a:prstGeom prst="rect">
            <a:avLst/>
          </a:prstGeom>
          <a:solidFill>
            <a:srgbClr val="252538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553711" y="4023360"/>
            <a:ext cx="3364991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A6ADC8"/>
                </a:solidFill>
                <a:latin typeface="Calibri"/>
              </a:rPr>
              <a:t>· Internal test with scientific team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434839" y="4572000"/>
            <a:ext cx="3493007" cy="512064"/>
          </a:xfrm>
          <a:prstGeom prst="rect">
            <a:avLst/>
          </a:prstGeom>
          <a:solidFill>
            <a:srgbClr val="252538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4553711" y="4617720"/>
            <a:ext cx="3364991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A6ADC8"/>
                </a:solidFill>
                <a:latin typeface="Calibri"/>
              </a:rPr>
              <a:t>· Iteration based on feedback</a:t>
            </a:r>
          </a:p>
        </p:txBody>
      </p:sp>
      <p:sp>
        <p:nvSpPr>
          <p:cNvPr id="35" name="Rectangle 34"/>
          <p:cNvSpPr/>
          <p:nvPr/>
        </p:nvSpPr>
        <p:spPr>
          <a:xfrm>
            <a:off x="8229598" y="2194560"/>
            <a:ext cx="3749039" cy="3474720"/>
          </a:xfrm>
          <a:prstGeom prst="rect">
            <a:avLst/>
          </a:prstGeom>
          <a:solidFill>
            <a:srgbClr val="313244"/>
          </a:solidFill>
          <a:ln w="6350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8229598" y="2194560"/>
            <a:ext cx="3749039" cy="36576"/>
          </a:xfrm>
          <a:prstGeom prst="rect">
            <a:avLst/>
          </a:prstGeom>
          <a:solidFill>
            <a:srgbClr val="94E2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8366758" y="2057400"/>
            <a:ext cx="1280160" cy="256032"/>
          </a:xfrm>
          <a:prstGeom prst="rect">
            <a:avLst/>
          </a:prstGeom>
          <a:solidFill>
            <a:srgbClr val="94E2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8394190" y="2066544"/>
            <a:ext cx="123444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1" i="0">
                <a:solidFill>
                  <a:srgbClr val="1E1E2E"/>
                </a:solidFill>
                <a:latin typeface="Calibri"/>
              </a:rPr>
              <a:t>Month 5–6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412478" y="2331720"/>
            <a:ext cx="3474719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94E2D5"/>
                </a:solidFill>
                <a:latin typeface="Calibri"/>
              </a:rPr>
              <a:t>Prospective Pilot</a:t>
            </a:r>
          </a:p>
        </p:txBody>
      </p:sp>
      <p:sp>
        <p:nvSpPr>
          <p:cNvPr id="40" name="Rectangle 39"/>
          <p:cNvSpPr/>
          <p:nvPr/>
        </p:nvSpPr>
        <p:spPr>
          <a:xfrm>
            <a:off x="8366758" y="2788920"/>
            <a:ext cx="3493007" cy="512064"/>
          </a:xfrm>
          <a:prstGeom prst="rect">
            <a:avLst/>
          </a:prstGeom>
          <a:solidFill>
            <a:srgbClr val="252538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8485630" y="2834640"/>
            <a:ext cx="3364991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A6ADC8"/>
                </a:solidFill>
                <a:latin typeface="Calibri"/>
              </a:rPr>
              <a:t>· Deploy on active therapeutic program</a:t>
            </a:r>
          </a:p>
        </p:txBody>
      </p:sp>
      <p:sp>
        <p:nvSpPr>
          <p:cNvPr id="42" name="Rectangle 41"/>
          <p:cNvSpPr/>
          <p:nvPr/>
        </p:nvSpPr>
        <p:spPr>
          <a:xfrm>
            <a:off x="8366758" y="3383280"/>
            <a:ext cx="3493007" cy="512064"/>
          </a:xfrm>
          <a:prstGeom prst="rect">
            <a:avLst/>
          </a:prstGeom>
          <a:solidFill>
            <a:srgbClr val="252538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8485630" y="3429000"/>
            <a:ext cx="3364991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A6ADC8"/>
                </a:solidFill>
                <a:latin typeface="Calibri"/>
              </a:rPr>
              <a:t>· Prospective evaluation against outcomes</a:t>
            </a:r>
          </a:p>
        </p:txBody>
      </p:sp>
      <p:sp>
        <p:nvSpPr>
          <p:cNvPr id="44" name="Rectangle 43"/>
          <p:cNvSpPr/>
          <p:nvPr/>
        </p:nvSpPr>
        <p:spPr>
          <a:xfrm>
            <a:off x="8366758" y="3977640"/>
            <a:ext cx="3493007" cy="512064"/>
          </a:xfrm>
          <a:prstGeom prst="rect">
            <a:avLst/>
          </a:prstGeom>
          <a:solidFill>
            <a:srgbClr val="252538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8485630" y="4023360"/>
            <a:ext cx="3364991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A6ADC8"/>
                </a:solidFill>
                <a:latin typeface="Calibri"/>
              </a:rPr>
              <a:t>· First feedback loop measurement</a:t>
            </a:r>
          </a:p>
        </p:txBody>
      </p:sp>
      <p:sp>
        <p:nvSpPr>
          <p:cNvPr id="46" name="Rectangle 45"/>
          <p:cNvSpPr/>
          <p:nvPr/>
        </p:nvSpPr>
        <p:spPr>
          <a:xfrm>
            <a:off x="8366758" y="4572000"/>
            <a:ext cx="3493007" cy="512064"/>
          </a:xfrm>
          <a:prstGeom prst="rect">
            <a:avLst/>
          </a:prstGeom>
          <a:solidFill>
            <a:srgbClr val="252538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8485630" y="4617720"/>
            <a:ext cx="3364991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A6ADC8"/>
                </a:solidFill>
                <a:latin typeface="Calibri"/>
              </a:rPr>
              <a:t>· Report to leadership: scale, redirect, or stop</a:t>
            </a:r>
          </a:p>
        </p:txBody>
      </p:sp>
      <p:sp>
        <p:nvSpPr>
          <p:cNvPr id="48" name="Rectangle 47"/>
          <p:cNvSpPr/>
          <p:nvPr/>
        </p:nvSpPr>
        <p:spPr>
          <a:xfrm>
            <a:off x="365760" y="5852160"/>
            <a:ext cx="11430000" cy="109728"/>
          </a:xfrm>
          <a:prstGeom prst="rect">
            <a:avLst/>
          </a:prstGeom>
          <a:solidFill>
            <a:srgbClr val="4547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Rectangle 48"/>
          <p:cNvSpPr/>
          <p:nvPr/>
        </p:nvSpPr>
        <p:spPr>
          <a:xfrm>
            <a:off x="365760" y="5852160"/>
            <a:ext cx="11430000" cy="109728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0" y="6016752"/>
            <a:ext cx="1371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  <a:latin typeface="Calibri"/>
              </a:rPr>
              <a:t>Start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771900" y="6016752"/>
            <a:ext cx="1371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  <a:latin typeface="Calibri"/>
              </a:rPr>
              <a:t>Month 2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7658100" y="6016752"/>
            <a:ext cx="1371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  <a:latin typeface="Calibri"/>
              </a:rPr>
              <a:t>Month 4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1430000" y="6016752"/>
            <a:ext cx="1371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7F849C"/>
                </a:solidFill>
                <a:latin typeface="Calibri"/>
              </a:rPr>
              <a:t>Month 6 · Decision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1E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10972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7F849C"/>
                </a:solidFill>
                <a:latin typeface="Calibri"/>
              </a:rPr>
              <a:t>XAIRA THERAPEUTICS · CONFIDENTIAL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0" y="10972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 i="0">
                <a:solidFill>
                  <a:srgbClr val="A6ADC8"/>
                </a:solidFill>
                <a:latin typeface="Calibri"/>
              </a:rPr>
              <a:t>Leadership Decision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6492240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7F849C"/>
                </a:solidFill>
                <a:latin typeface="Calibri"/>
              </a:rPr>
              <a:t>Version 2 · July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0" y="6492240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 i="0">
                <a:solidFill>
                  <a:srgbClr val="7F849C"/>
                </a:solidFill>
                <a:latin typeface="Calibri"/>
              </a:rPr>
              <a:t>13 / 17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830568"/>
            <a:ext cx="9320963" cy="27432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77724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CBA6F7"/>
                </a:solidFill>
                <a:latin typeface="Calibri"/>
              </a:rPr>
              <a:t>THE ASK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97280"/>
            <a:ext cx="10515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DD6F4"/>
                </a:solidFill>
                <a:latin typeface="Calibri"/>
              </a:rPr>
              <a:t>We are asking for six months to prove this works.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" y="2194560"/>
            <a:ext cx="5577840" cy="475488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57200" y="2194560"/>
            <a:ext cx="36576" cy="475488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04288"/>
            <a:ext cx="914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CDD6F4"/>
                </a:solidFill>
                <a:latin typeface="Calibri"/>
              </a:rPr>
              <a:t>Approve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63040" y="2304288"/>
            <a:ext cx="4480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A6ADC8"/>
                </a:solidFill>
                <a:latin typeface="Calibri"/>
              </a:rPr>
              <a:t>the Open Frontier Intelligence initiative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00800" y="2194560"/>
            <a:ext cx="5577840" cy="475488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400800" y="2194560"/>
            <a:ext cx="36576" cy="475488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37960" y="2304288"/>
            <a:ext cx="914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CDD6F4"/>
                </a:solidFill>
                <a:latin typeface="Calibri"/>
              </a:rPr>
              <a:t>Appoint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406640" y="2304288"/>
            <a:ext cx="4480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A6ADC8"/>
                </a:solidFill>
                <a:latin typeface="Calibri"/>
              </a:rPr>
              <a:t>an executive sponsor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57200" y="2779776"/>
            <a:ext cx="5577840" cy="475488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457200" y="2779776"/>
            <a:ext cx="36576" cy="475488"/>
          </a:xfrm>
          <a:prstGeom prst="rect">
            <a:avLst/>
          </a:prstGeom>
          <a:solidFill>
            <a:srgbClr val="89B4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94360" y="2889504"/>
            <a:ext cx="914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CDD6F4"/>
                </a:solidFill>
                <a:latin typeface="Calibri"/>
              </a:rPr>
              <a:t>Designate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63040" y="2889504"/>
            <a:ext cx="4480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A6ADC8"/>
                </a:solidFill>
                <a:latin typeface="Calibri"/>
              </a:rPr>
              <a:t>technical and scientific owner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400800" y="2779776"/>
            <a:ext cx="5577840" cy="475488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6400800" y="2779776"/>
            <a:ext cx="36576" cy="475488"/>
          </a:xfrm>
          <a:prstGeom prst="rect">
            <a:avLst/>
          </a:prstGeom>
          <a:solidFill>
            <a:srgbClr val="89B4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537960" y="2889504"/>
            <a:ext cx="914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CDD6F4"/>
                </a:solidFill>
                <a:latin typeface="Calibri"/>
              </a:rPr>
              <a:t>Allocate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406640" y="2889504"/>
            <a:ext cx="4480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A6ADC8"/>
                </a:solidFill>
                <a:latin typeface="Calibri"/>
              </a:rPr>
              <a:t>a small senior cross-functional team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7200" y="3364992"/>
            <a:ext cx="5577840" cy="475488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457200" y="3364992"/>
            <a:ext cx="36576" cy="475488"/>
          </a:xfrm>
          <a:prstGeom prst="rect">
            <a:avLst/>
          </a:prstGeom>
          <a:solidFill>
            <a:srgbClr val="94E2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594360" y="3474720"/>
            <a:ext cx="914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CDD6F4"/>
                </a:solidFill>
                <a:latin typeface="Calibri"/>
              </a:rPr>
              <a:t>Establish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463040" y="3474720"/>
            <a:ext cx="4480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A6ADC8"/>
                </a:solidFill>
                <a:latin typeface="Calibri"/>
              </a:rPr>
              <a:t>secure model-evaluation infrastructure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400800" y="3364992"/>
            <a:ext cx="5577840" cy="475488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6400800" y="3364992"/>
            <a:ext cx="36576" cy="475488"/>
          </a:xfrm>
          <a:prstGeom prst="rect">
            <a:avLst/>
          </a:prstGeom>
          <a:solidFill>
            <a:srgbClr val="94E2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537960" y="3474720"/>
            <a:ext cx="914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CDD6F4"/>
                </a:solidFill>
                <a:latin typeface="Calibri"/>
              </a:rPr>
              <a:t>Select 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406640" y="3474720"/>
            <a:ext cx="4480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A6ADC8"/>
                </a:solidFill>
                <a:latin typeface="Calibri"/>
              </a:rPr>
              <a:t>the target-validation intelligence workflow as the flagship pilot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57200" y="5349240"/>
            <a:ext cx="45720" cy="822960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502920" y="5349240"/>
            <a:ext cx="5532120" cy="822960"/>
          </a:xfrm>
          <a:prstGeom prst="rect">
            <a:avLst/>
          </a:prstGeom>
          <a:solidFill>
            <a:srgbClr val="35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85800" y="5440680"/>
            <a:ext cx="5257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1">
                <a:solidFill>
                  <a:srgbClr val="CDD6F4"/>
                </a:solidFill>
                <a:latin typeface="Calibri"/>
              </a:rPr>
              <a:t>"We do not need to own general intelligence. We need to own what general intelligence becomes inside Xaira."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309360" y="5349240"/>
            <a:ext cx="5577840" cy="822960"/>
          </a:xfrm>
          <a:prstGeom prst="rect">
            <a:avLst/>
          </a:prstGeom>
          <a:solidFill>
            <a:srgbClr val="223226"/>
          </a:solidFill>
          <a:ln w="9525">
            <a:solidFill>
              <a:srgbClr val="A6E3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6446520" y="5422392"/>
            <a:ext cx="53035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A6E3A1"/>
                </a:solidFill>
                <a:latin typeface="Calibri"/>
              </a:rPr>
              <a:t>Decision at 6 months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446520" y="5687568"/>
            <a:ext cx="5303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A6ADC8"/>
                </a:solidFill>
                <a:latin typeface="Calibri"/>
              </a:rPr>
              <a:t>Return to leadership with evidence.  Scale · redirect · or stop.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1E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10972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7F849C"/>
                </a:solidFill>
                <a:latin typeface="Calibri"/>
              </a:rPr>
              <a:t>XAIRA THERAPEUTICS · CONFIDENTIAL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0" y="10972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 i="0">
                <a:solidFill>
                  <a:srgbClr val="A6ADC8"/>
                </a:solidFill>
                <a:latin typeface="Calibri"/>
              </a:rPr>
              <a:t>Appendix A: Model Specifications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6492240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7F849C"/>
                </a:solidFill>
                <a:latin typeface="Calibri"/>
              </a:rPr>
              <a:t>Version 2 · July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0" y="6492240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 i="0">
                <a:solidFill>
                  <a:srgbClr val="7F849C"/>
                </a:solidFill>
                <a:latin typeface="Calibri"/>
              </a:rPr>
              <a:t>14 / 17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830568"/>
            <a:ext cx="10037960" cy="27432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77724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CBA6F7"/>
                </a:solidFill>
                <a:latin typeface="Calibri"/>
              </a:rPr>
              <a:t>APPENDIX A · VERIFIED JULY 22,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97280"/>
            <a:ext cx="10515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CDD6F4"/>
                </a:solidFill>
                <a:latin typeface="Calibri"/>
              </a:rPr>
              <a:t>Detailed model specifications</a:t>
            </a:r>
          </a:p>
        </p:txBody>
      </p:sp>
      <p:sp>
        <p:nvSpPr>
          <p:cNvPr id="9" name="Rectangle 8"/>
          <p:cNvSpPr/>
          <p:nvPr/>
        </p:nvSpPr>
        <p:spPr>
          <a:xfrm>
            <a:off x="320040" y="1965960"/>
            <a:ext cx="1645920" cy="256032"/>
          </a:xfrm>
          <a:prstGeom prst="rect">
            <a:avLst/>
          </a:prstGeom>
          <a:solidFill>
            <a:srgbClr val="1818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56616" y="1993392"/>
            <a:ext cx="1591056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CBA6F7"/>
                </a:solidFill>
                <a:latin typeface="Calibri"/>
              </a:rPr>
              <a:t>Model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965960" y="1965960"/>
            <a:ext cx="1463040" cy="256032"/>
          </a:xfrm>
          <a:prstGeom prst="rect">
            <a:avLst/>
          </a:prstGeom>
          <a:solidFill>
            <a:srgbClr val="1818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002536" y="1993392"/>
            <a:ext cx="1408176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CBA6F7"/>
                </a:solidFill>
                <a:latin typeface="Calibri"/>
              </a:rPr>
              <a:t>Developer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429000" y="1965960"/>
            <a:ext cx="731520" cy="256032"/>
          </a:xfrm>
          <a:prstGeom prst="rect">
            <a:avLst/>
          </a:prstGeom>
          <a:solidFill>
            <a:srgbClr val="1818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465576" y="1993392"/>
            <a:ext cx="676656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CBA6F7"/>
                </a:solidFill>
                <a:latin typeface="Calibri"/>
              </a:rPr>
              <a:t>Country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160520" y="1965960"/>
            <a:ext cx="1005840" cy="256032"/>
          </a:xfrm>
          <a:prstGeom prst="rect">
            <a:avLst/>
          </a:prstGeom>
          <a:solidFill>
            <a:srgbClr val="1818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197096" y="1993392"/>
            <a:ext cx="950976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CBA6F7"/>
                </a:solidFill>
                <a:latin typeface="Calibri"/>
              </a:rPr>
              <a:t>License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166360" y="1965960"/>
            <a:ext cx="822960" cy="256032"/>
          </a:xfrm>
          <a:prstGeom prst="rect">
            <a:avLst/>
          </a:prstGeom>
          <a:solidFill>
            <a:srgbClr val="1818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202936" y="1993392"/>
            <a:ext cx="768096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CBA6F7"/>
                </a:solidFill>
                <a:latin typeface="Calibri"/>
              </a:rPr>
              <a:t>Commercial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989320" y="1965960"/>
            <a:ext cx="640080" cy="256032"/>
          </a:xfrm>
          <a:prstGeom prst="rect">
            <a:avLst/>
          </a:prstGeom>
          <a:solidFill>
            <a:srgbClr val="1818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025896" y="1993392"/>
            <a:ext cx="585216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CBA6F7"/>
                </a:solidFill>
                <a:latin typeface="Calibri"/>
              </a:rPr>
              <a:t>Context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629400" y="1965960"/>
            <a:ext cx="3200400" cy="256032"/>
          </a:xfrm>
          <a:prstGeom prst="rect">
            <a:avLst/>
          </a:prstGeom>
          <a:solidFill>
            <a:srgbClr val="1818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665976" y="1993392"/>
            <a:ext cx="3145536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CBA6F7"/>
                </a:solidFill>
                <a:latin typeface="Calibri"/>
              </a:rPr>
              <a:t>Architecture</a:t>
            </a:r>
          </a:p>
        </p:txBody>
      </p:sp>
      <p:sp>
        <p:nvSpPr>
          <p:cNvPr id="23" name="Rectangle 22"/>
          <p:cNvSpPr/>
          <p:nvPr/>
        </p:nvSpPr>
        <p:spPr>
          <a:xfrm>
            <a:off x="9829800" y="1965960"/>
            <a:ext cx="1280160" cy="256032"/>
          </a:xfrm>
          <a:prstGeom prst="rect">
            <a:avLst/>
          </a:prstGeom>
          <a:solidFill>
            <a:srgbClr val="1818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866376" y="1993392"/>
            <a:ext cx="1225296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CBA6F7"/>
                </a:solidFill>
                <a:latin typeface="Calibri"/>
              </a:rPr>
              <a:t>Modalities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20040" y="2221992"/>
            <a:ext cx="1645920" cy="347472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356616" y="2295144"/>
            <a:ext cx="159105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CDD6F4"/>
                </a:solidFill>
                <a:latin typeface="Calibri"/>
              </a:rPr>
              <a:t>DeepSeek-V4-Pro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965960" y="2221992"/>
            <a:ext cx="1463040" cy="347472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2002536" y="2295144"/>
            <a:ext cx="140817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  <a:latin typeface="Calibri"/>
              </a:rPr>
              <a:t>DeepSeek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429000" y="2221992"/>
            <a:ext cx="731520" cy="347472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3465576" y="2295144"/>
            <a:ext cx="67665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  <a:latin typeface="Calibri"/>
              </a:rPr>
              <a:t>China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160520" y="2221992"/>
            <a:ext cx="1005840" cy="347472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197096" y="2295144"/>
            <a:ext cx="95097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  <a:latin typeface="Calibri"/>
              </a:rPr>
              <a:t>DS License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166360" y="2221992"/>
            <a:ext cx="822960" cy="347472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5202936" y="2295144"/>
            <a:ext cx="76809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F9E2AF"/>
                </a:solidFill>
                <a:latin typeface="Calibri"/>
              </a:rPr>
              <a:t>Review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989320" y="2221992"/>
            <a:ext cx="640080" cy="347472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025896" y="2295144"/>
            <a:ext cx="58521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  <a:latin typeface="Calibri"/>
              </a:rPr>
              <a:t>1M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629400" y="2221992"/>
            <a:ext cx="3200400" cy="347472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665976" y="2295144"/>
            <a:ext cx="314553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  <a:latin typeface="Calibri"/>
              </a:rPr>
              <a:t>MoE 1.6T/49B · CSA+HCA</a:t>
            </a:r>
          </a:p>
        </p:txBody>
      </p:sp>
      <p:sp>
        <p:nvSpPr>
          <p:cNvPr id="39" name="Rectangle 38"/>
          <p:cNvSpPr/>
          <p:nvPr/>
        </p:nvSpPr>
        <p:spPr>
          <a:xfrm>
            <a:off x="9829800" y="2221992"/>
            <a:ext cx="1280160" cy="347472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9866376" y="2295144"/>
            <a:ext cx="122529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  <a:latin typeface="Calibri"/>
              </a:rPr>
              <a:t>Text</a:t>
            </a:r>
          </a:p>
        </p:txBody>
      </p:sp>
      <p:sp>
        <p:nvSpPr>
          <p:cNvPr id="41" name="Rectangle 40"/>
          <p:cNvSpPr/>
          <p:nvPr/>
        </p:nvSpPr>
        <p:spPr>
          <a:xfrm>
            <a:off x="320040" y="2606040"/>
            <a:ext cx="1645920" cy="347472"/>
          </a:xfrm>
          <a:prstGeom prst="rect">
            <a:avLst/>
          </a:prstGeom>
          <a:solidFill>
            <a:srgbClr val="2A2A3A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356616" y="2679192"/>
            <a:ext cx="159105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CDD6F4"/>
                </a:solidFill>
                <a:latin typeface="Calibri"/>
              </a:rPr>
              <a:t>Qwen3-235B-A22B</a:t>
            </a:r>
          </a:p>
        </p:txBody>
      </p:sp>
      <p:sp>
        <p:nvSpPr>
          <p:cNvPr id="43" name="Rectangle 42"/>
          <p:cNvSpPr/>
          <p:nvPr/>
        </p:nvSpPr>
        <p:spPr>
          <a:xfrm>
            <a:off x="1965960" y="2606040"/>
            <a:ext cx="1463040" cy="347472"/>
          </a:xfrm>
          <a:prstGeom prst="rect">
            <a:avLst/>
          </a:prstGeom>
          <a:solidFill>
            <a:srgbClr val="2A2A3A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2002536" y="2679192"/>
            <a:ext cx="140817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  <a:latin typeface="Calibri"/>
              </a:rPr>
              <a:t>Alibaba/Qwen</a:t>
            </a:r>
          </a:p>
        </p:txBody>
      </p:sp>
      <p:sp>
        <p:nvSpPr>
          <p:cNvPr id="45" name="Rectangle 44"/>
          <p:cNvSpPr/>
          <p:nvPr/>
        </p:nvSpPr>
        <p:spPr>
          <a:xfrm>
            <a:off x="3429000" y="2606040"/>
            <a:ext cx="731520" cy="347472"/>
          </a:xfrm>
          <a:prstGeom prst="rect">
            <a:avLst/>
          </a:prstGeom>
          <a:solidFill>
            <a:srgbClr val="2A2A3A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3465576" y="2679192"/>
            <a:ext cx="67665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  <a:latin typeface="Calibri"/>
              </a:rPr>
              <a:t>China</a:t>
            </a:r>
          </a:p>
        </p:txBody>
      </p:sp>
      <p:sp>
        <p:nvSpPr>
          <p:cNvPr id="47" name="Rectangle 46"/>
          <p:cNvSpPr/>
          <p:nvPr/>
        </p:nvSpPr>
        <p:spPr>
          <a:xfrm>
            <a:off x="4160520" y="2606040"/>
            <a:ext cx="1005840" cy="347472"/>
          </a:xfrm>
          <a:prstGeom prst="rect">
            <a:avLst/>
          </a:prstGeom>
          <a:solidFill>
            <a:srgbClr val="2A2A3A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4197096" y="2679192"/>
            <a:ext cx="95097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  <a:latin typeface="Calibri"/>
              </a:rPr>
              <a:t>Apache 2.0</a:t>
            </a:r>
          </a:p>
        </p:txBody>
      </p:sp>
      <p:sp>
        <p:nvSpPr>
          <p:cNvPr id="49" name="Rectangle 48"/>
          <p:cNvSpPr/>
          <p:nvPr/>
        </p:nvSpPr>
        <p:spPr>
          <a:xfrm>
            <a:off x="5166360" y="2606040"/>
            <a:ext cx="822960" cy="347472"/>
          </a:xfrm>
          <a:prstGeom prst="rect">
            <a:avLst/>
          </a:prstGeom>
          <a:solidFill>
            <a:srgbClr val="2A2A3A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5202936" y="2679192"/>
            <a:ext cx="76809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E3A1"/>
                </a:solidFill>
                <a:latin typeface="Calibri"/>
              </a:rPr>
              <a:t>Yes</a:t>
            </a:r>
          </a:p>
        </p:txBody>
      </p:sp>
      <p:sp>
        <p:nvSpPr>
          <p:cNvPr id="51" name="Rectangle 50"/>
          <p:cNvSpPr/>
          <p:nvPr/>
        </p:nvSpPr>
        <p:spPr>
          <a:xfrm>
            <a:off x="5989320" y="2606040"/>
            <a:ext cx="640080" cy="347472"/>
          </a:xfrm>
          <a:prstGeom prst="rect">
            <a:avLst/>
          </a:prstGeom>
          <a:solidFill>
            <a:srgbClr val="2A2A3A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6025896" y="2679192"/>
            <a:ext cx="58521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  <a:latin typeface="Calibri"/>
              </a:rPr>
              <a:t>131K</a:t>
            </a:r>
          </a:p>
        </p:txBody>
      </p:sp>
      <p:sp>
        <p:nvSpPr>
          <p:cNvPr id="53" name="Rectangle 52"/>
          <p:cNvSpPr/>
          <p:nvPr/>
        </p:nvSpPr>
        <p:spPr>
          <a:xfrm>
            <a:off x="6629400" y="2606040"/>
            <a:ext cx="3200400" cy="347472"/>
          </a:xfrm>
          <a:prstGeom prst="rect">
            <a:avLst/>
          </a:prstGeom>
          <a:solidFill>
            <a:srgbClr val="2A2A3A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6665976" y="2679192"/>
            <a:ext cx="314553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  <a:latin typeface="Calibri"/>
              </a:rPr>
              <a:t>MoE 235B/22B · 128 experts</a:t>
            </a:r>
          </a:p>
        </p:txBody>
      </p:sp>
      <p:sp>
        <p:nvSpPr>
          <p:cNvPr id="55" name="Rectangle 54"/>
          <p:cNvSpPr/>
          <p:nvPr/>
        </p:nvSpPr>
        <p:spPr>
          <a:xfrm>
            <a:off x="9829800" y="2606040"/>
            <a:ext cx="1280160" cy="347472"/>
          </a:xfrm>
          <a:prstGeom prst="rect">
            <a:avLst/>
          </a:prstGeom>
          <a:solidFill>
            <a:srgbClr val="2A2A3A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9866376" y="2679192"/>
            <a:ext cx="122529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  <a:latin typeface="Calibri"/>
              </a:rPr>
              <a:t>Text</a:t>
            </a:r>
          </a:p>
        </p:txBody>
      </p:sp>
      <p:sp>
        <p:nvSpPr>
          <p:cNvPr id="57" name="Rectangle 56"/>
          <p:cNvSpPr/>
          <p:nvPr/>
        </p:nvSpPr>
        <p:spPr>
          <a:xfrm>
            <a:off x="320040" y="2990088"/>
            <a:ext cx="1645920" cy="347472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356616" y="3063240"/>
            <a:ext cx="159105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CDD6F4"/>
                </a:solidFill>
                <a:latin typeface="Calibri"/>
              </a:rPr>
              <a:t>GLM-5.2</a:t>
            </a:r>
          </a:p>
        </p:txBody>
      </p:sp>
      <p:sp>
        <p:nvSpPr>
          <p:cNvPr id="59" name="Rectangle 58"/>
          <p:cNvSpPr/>
          <p:nvPr/>
        </p:nvSpPr>
        <p:spPr>
          <a:xfrm>
            <a:off x="1965960" y="2990088"/>
            <a:ext cx="1463040" cy="347472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2002536" y="3063240"/>
            <a:ext cx="140817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  <a:latin typeface="Calibri"/>
              </a:rPr>
              <a:t>Z.ai / Zhipu AI</a:t>
            </a:r>
          </a:p>
        </p:txBody>
      </p:sp>
      <p:sp>
        <p:nvSpPr>
          <p:cNvPr id="61" name="Rectangle 60"/>
          <p:cNvSpPr/>
          <p:nvPr/>
        </p:nvSpPr>
        <p:spPr>
          <a:xfrm>
            <a:off x="3429000" y="2990088"/>
            <a:ext cx="731520" cy="347472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TextBox 61"/>
          <p:cNvSpPr txBox="1"/>
          <p:nvPr/>
        </p:nvSpPr>
        <p:spPr>
          <a:xfrm>
            <a:off x="3465576" y="3063240"/>
            <a:ext cx="67665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  <a:latin typeface="Calibri"/>
              </a:rPr>
              <a:t>China</a:t>
            </a:r>
          </a:p>
        </p:txBody>
      </p:sp>
      <p:sp>
        <p:nvSpPr>
          <p:cNvPr id="63" name="Rectangle 62"/>
          <p:cNvSpPr/>
          <p:nvPr/>
        </p:nvSpPr>
        <p:spPr>
          <a:xfrm>
            <a:off x="4160520" y="2990088"/>
            <a:ext cx="1005840" cy="347472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4197096" y="3063240"/>
            <a:ext cx="95097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  <a:latin typeface="Calibri"/>
              </a:rPr>
              <a:t>MIT</a:t>
            </a:r>
          </a:p>
        </p:txBody>
      </p:sp>
      <p:sp>
        <p:nvSpPr>
          <p:cNvPr id="65" name="Rectangle 64"/>
          <p:cNvSpPr/>
          <p:nvPr/>
        </p:nvSpPr>
        <p:spPr>
          <a:xfrm>
            <a:off x="5166360" y="2990088"/>
            <a:ext cx="822960" cy="347472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TextBox 65"/>
          <p:cNvSpPr txBox="1"/>
          <p:nvPr/>
        </p:nvSpPr>
        <p:spPr>
          <a:xfrm>
            <a:off x="5202936" y="3063240"/>
            <a:ext cx="76809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E3A1"/>
                </a:solidFill>
                <a:latin typeface="Calibri"/>
              </a:rPr>
              <a:t>Yes</a:t>
            </a:r>
          </a:p>
        </p:txBody>
      </p:sp>
      <p:sp>
        <p:nvSpPr>
          <p:cNvPr id="67" name="Rectangle 66"/>
          <p:cNvSpPr/>
          <p:nvPr/>
        </p:nvSpPr>
        <p:spPr>
          <a:xfrm>
            <a:off x="5989320" y="2990088"/>
            <a:ext cx="640080" cy="347472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TextBox 67"/>
          <p:cNvSpPr txBox="1"/>
          <p:nvPr/>
        </p:nvSpPr>
        <p:spPr>
          <a:xfrm>
            <a:off x="6025896" y="3063240"/>
            <a:ext cx="58521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  <a:latin typeface="Calibri"/>
              </a:rPr>
              <a:t>1M</a:t>
            </a:r>
          </a:p>
        </p:txBody>
      </p:sp>
      <p:sp>
        <p:nvSpPr>
          <p:cNvPr id="69" name="Rectangle 68"/>
          <p:cNvSpPr/>
          <p:nvPr/>
        </p:nvSpPr>
        <p:spPr>
          <a:xfrm>
            <a:off x="6629400" y="2990088"/>
            <a:ext cx="3200400" cy="347472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TextBox 69"/>
          <p:cNvSpPr txBox="1"/>
          <p:nvPr/>
        </p:nvSpPr>
        <p:spPr>
          <a:xfrm>
            <a:off x="6665976" y="3063240"/>
            <a:ext cx="314553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  <a:latin typeface="Calibri"/>
              </a:rPr>
              <a:t>MoE · IndexShare · MTP</a:t>
            </a:r>
          </a:p>
        </p:txBody>
      </p:sp>
      <p:sp>
        <p:nvSpPr>
          <p:cNvPr id="71" name="Rectangle 70"/>
          <p:cNvSpPr/>
          <p:nvPr/>
        </p:nvSpPr>
        <p:spPr>
          <a:xfrm>
            <a:off x="9829800" y="2990088"/>
            <a:ext cx="1280160" cy="347472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" name="TextBox 71"/>
          <p:cNvSpPr txBox="1"/>
          <p:nvPr/>
        </p:nvSpPr>
        <p:spPr>
          <a:xfrm>
            <a:off x="9866376" y="3063240"/>
            <a:ext cx="122529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  <a:latin typeface="Calibri"/>
              </a:rPr>
              <a:t>Text</a:t>
            </a:r>
          </a:p>
        </p:txBody>
      </p:sp>
      <p:sp>
        <p:nvSpPr>
          <p:cNvPr id="73" name="Rectangle 72"/>
          <p:cNvSpPr/>
          <p:nvPr/>
        </p:nvSpPr>
        <p:spPr>
          <a:xfrm>
            <a:off x="320040" y="3374136"/>
            <a:ext cx="1645920" cy="347472"/>
          </a:xfrm>
          <a:prstGeom prst="rect">
            <a:avLst/>
          </a:prstGeom>
          <a:solidFill>
            <a:srgbClr val="2A2A3A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356616" y="3447288"/>
            <a:ext cx="159105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CDD6F4"/>
                </a:solidFill>
                <a:latin typeface="Calibri"/>
              </a:rPr>
              <a:t>Kimi K2.6</a:t>
            </a:r>
          </a:p>
        </p:txBody>
      </p:sp>
      <p:sp>
        <p:nvSpPr>
          <p:cNvPr id="75" name="Rectangle 74"/>
          <p:cNvSpPr/>
          <p:nvPr/>
        </p:nvSpPr>
        <p:spPr>
          <a:xfrm>
            <a:off x="1965960" y="3374136"/>
            <a:ext cx="1463040" cy="347472"/>
          </a:xfrm>
          <a:prstGeom prst="rect">
            <a:avLst/>
          </a:prstGeom>
          <a:solidFill>
            <a:srgbClr val="2A2A3A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6" name="TextBox 75"/>
          <p:cNvSpPr txBox="1"/>
          <p:nvPr/>
        </p:nvSpPr>
        <p:spPr>
          <a:xfrm>
            <a:off x="2002536" y="3447288"/>
            <a:ext cx="140817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  <a:latin typeface="Calibri"/>
              </a:rPr>
              <a:t>Moonshot AI</a:t>
            </a:r>
          </a:p>
        </p:txBody>
      </p:sp>
      <p:sp>
        <p:nvSpPr>
          <p:cNvPr id="77" name="Rectangle 76"/>
          <p:cNvSpPr/>
          <p:nvPr/>
        </p:nvSpPr>
        <p:spPr>
          <a:xfrm>
            <a:off x="3429000" y="3374136"/>
            <a:ext cx="731520" cy="347472"/>
          </a:xfrm>
          <a:prstGeom prst="rect">
            <a:avLst/>
          </a:prstGeom>
          <a:solidFill>
            <a:srgbClr val="2A2A3A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8" name="TextBox 77"/>
          <p:cNvSpPr txBox="1"/>
          <p:nvPr/>
        </p:nvSpPr>
        <p:spPr>
          <a:xfrm>
            <a:off x="3465576" y="3447288"/>
            <a:ext cx="67665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  <a:latin typeface="Calibri"/>
              </a:rPr>
              <a:t>China</a:t>
            </a:r>
          </a:p>
        </p:txBody>
      </p:sp>
      <p:sp>
        <p:nvSpPr>
          <p:cNvPr id="79" name="Rectangle 78"/>
          <p:cNvSpPr/>
          <p:nvPr/>
        </p:nvSpPr>
        <p:spPr>
          <a:xfrm>
            <a:off x="4160520" y="3374136"/>
            <a:ext cx="1005840" cy="347472"/>
          </a:xfrm>
          <a:prstGeom prst="rect">
            <a:avLst/>
          </a:prstGeom>
          <a:solidFill>
            <a:srgbClr val="2A2A3A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0" name="TextBox 79"/>
          <p:cNvSpPr txBox="1"/>
          <p:nvPr/>
        </p:nvSpPr>
        <p:spPr>
          <a:xfrm>
            <a:off x="4197096" y="3447288"/>
            <a:ext cx="95097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  <a:latin typeface="Calibri"/>
              </a:rPr>
              <a:t>Custom</a:t>
            </a:r>
          </a:p>
        </p:txBody>
      </p:sp>
      <p:sp>
        <p:nvSpPr>
          <p:cNvPr id="81" name="Rectangle 80"/>
          <p:cNvSpPr/>
          <p:nvPr/>
        </p:nvSpPr>
        <p:spPr>
          <a:xfrm>
            <a:off x="5166360" y="3374136"/>
            <a:ext cx="822960" cy="347472"/>
          </a:xfrm>
          <a:prstGeom prst="rect">
            <a:avLst/>
          </a:prstGeom>
          <a:solidFill>
            <a:srgbClr val="2A2A3A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2" name="TextBox 81"/>
          <p:cNvSpPr txBox="1"/>
          <p:nvPr/>
        </p:nvSpPr>
        <p:spPr>
          <a:xfrm>
            <a:off x="5202936" y="3447288"/>
            <a:ext cx="76809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F9E2AF"/>
                </a:solidFill>
                <a:latin typeface="Calibri"/>
              </a:rPr>
              <a:t>Review</a:t>
            </a:r>
          </a:p>
        </p:txBody>
      </p:sp>
      <p:sp>
        <p:nvSpPr>
          <p:cNvPr id="83" name="Rectangle 82"/>
          <p:cNvSpPr/>
          <p:nvPr/>
        </p:nvSpPr>
        <p:spPr>
          <a:xfrm>
            <a:off x="5989320" y="3374136"/>
            <a:ext cx="640080" cy="347472"/>
          </a:xfrm>
          <a:prstGeom prst="rect">
            <a:avLst/>
          </a:prstGeom>
          <a:solidFill>
            <a:srgbClr val="2A2A3A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4" name="TextBox 83"/>
          <p:cNvSpPr txBox="1"/>
          <p:nvPr/>
        </p:nvSpPr>
        <p:spPr>
          <a:xfrm>
            <a:off x="6025896" y="3447288"/>
            <a:ext cx="58521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  <a:latin typeface="Calibri"/>
              </a:rPr>
              <a:t>256K</a:t>
            </a:r>
          </a:p>
        </p:txBody>
      </p:sp>
      <p:sp>
        <p:nvSpPr>
          <p:cNvPr id="85" name="Rectangle 84"/>
          <p:cNvSpPr/>
          <p:nvPr/>
        </p:nvSpPr>
        <p:spPr>
          <a:xfrm>
            <a:off x="6629400" y="3374136"/>
            <a:ext cx="3200400" cy="347472"/>
          </a:xfrm>
          <a:prstGeom prst="rect">
            <a:avLst/>
          </a:prstGeom>
          <a:solidFill>
            <a:srgbClr val="2A2A3A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6" name="TextBox 85"/>
          <p:cNvSpPr txBox="1"/>
          <p:nvPr/>
        </p:nvSpPr>
        <p:spPr>
          <a:xfrm>
            <a:off x="6665976" y="3447288"/>
            <a:ext cx="314553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  <a:latin typeface="Calibri"/>
              </a:rPr>
              <a:t>MoE 1T/32B · MoonViT</a:t>
            </a:r>
          </a:p>
        </p:txBody>
      </p:sp>
      <p:sp>
        <p:nvSpPr>
          <p:cNvPr id="87" name="Rectangle 86"/>
          <p:cNvSpPr/>
          <p:nvPr/>
        </p:nvSpPr>
        <p:spPr>
          <a:xfrm>
            <a:off x="9829800" y="3374136"/>
            <a:ext cx="1280160" cy="347472"/>
          </a:xfrm>
          <a:prstGeom prst="rect">
            <a:avLst/>
          </a:prstGeom>
          <a:solidFill>
            <a:srgbClr val="2A2A3A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8" name="TextBox 87"/>
          <p:cNvSpPr txBox="1"/>
          <p:nvPr/>
        </p:nvSpPr>
        <p:spPr>
          <a:xfrm>
            <a:off x="9866376" y="3447288"/>
            <a:ext cx="122529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  <a:latin typeface="Calibri"/>
              </a:rPr>
              <a:t>Text + Vision</a:t>
            </a:r>
          </a:p>
        </p:txBody>
      </p:sp>
      <p:sp>
        <p:nvSpPr>
          <p:cNvPr id="89" name="Rectangle 88"/>
          <p:cNvSpPr/>
          <p:nvPr/>
        </p:nvSpPr>
        <p:spPr>
          <a:xfrm>
            <a:off x="320040" y="3758184"/>
            <a:ext cx="1645920" cy="347472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0" name="TextBox 89"/>
          <p:cNvSpPr txBox="1"/>
          <p:nvPr/>
        </p:nvSpPr>
        <p:spPr>
          <a:xfrm>
            <a:off x="356616" y="3831336"/>
            <a:ext cx="159105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CDD6F4"/>
                </a:solidFill>
                <a:latin typeface="Calibri"/>
              </a:rPr>
              <a:t>Llama 4 Maverick</a:t>
            </a:r>
          </a:p>
        </p:txBody>
      </p:sp>
      <p:sp>
        <p:nvSpPr>
          <p:cNvPr id="91" name="Rectangle 90"/>
          <p:cNvSpPr/>
          <p:nvPr/>
        </p:nvSpPr>
        <p:spPr>
          <a:xfrm>
            <a:off x="1965960" y="3758184"/>
            <a:ext cx="1463040" cy="347472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2" name="TextBox 91"/>
          <p:cNvSpPr txBox="1"/>
          <p:nvPr/>
        </p:nvSpPr>
        <p:spPr>
          <a:xfrm>
            <a:off x="2002536" y="3831336"/>
            <a:ext cx="140817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  <a:latin typeface="Calibri"/>
              </a:rPr>
              <a:t>Meta</a:t>
            </a:r>
          </a:p>
        </p:txBody>
      </p:sp>
      <p:sp>
        <p:nvSpPr>
          <p:cNvPr id="93" name="Rectangle 92"/>
          <p:cNvSpPr/>
          <p:nvPr/>
        </p:nvSpPr>
        <p:spPr>
          <a:xfrm>
            <a:off x="3429000" y="3758184"/>
            <a:ext cx="731520" cy="347472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4" name="TextBox 93"/>
          <p:cNvSpPr txBox="1"/>
          <p:nvPr/>
        </p:nvSpPr>
        <p:spPr>
          <a:xfrm>
            <a:off x="3465576" y="3831336"/>
            <a:ext cx="67665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  <a:latin typeface="Calibri"/>
              </a:rPr>
              <a:t>USA</a:t>
            </a:r>
          </a:p>
        </p:txBody>
      </p:sp>
      <p:sp>
        <p:nvSpPr>
          <p:cNvPr id="95" name="Rectangle 94"/>
          <p:cNvSpPr/>
          <p:nvPr/>
        </p:nvSpPr>
        <p:spPr>
          <a:xfrm>
            <a:off x="4160520" y="3758184"/>
            <a:ext cx="1005840" cy="347472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6" name="TextBox 95"/>
          <p:cNvSpPr txBox="1"/>
          <p:nvPr/>
        </p:nvSpPr>
        <p:spPr>
          <a:xfrm>
            <a:off x="4197096" y="3831336"/>
            <a:ext cx="95097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  <a:latin typeface="Calibri"/>
              </a:rPr>
              <a:t>Community</a:t>
            </a:r>
          </a:p>
        </p:txBody>
      </p:sp>
      <p:sp>
        <p:nvSpPr>
          <p:cNvPr id="97" name="Rectangle 96"/>
          <p:cNvSpPr/>
          <p:nvPr/>
        </p:nvSpPr>
        <p:spPr>
          <a:xfrm>
            <a:off x="5166360" y="3758184"/>
            <a:ext cx="822960" cy="347472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8" name="TextBox 97"/>
          <p:cNvSpPr txBox="1"/>
          <p:nvPr/>
        </p:nvSpPr>
        <p:spPr>
          <a:xfrm>
            <a:off x="5202936" y="3831336"/>
            <a:ext cx="76809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E3A1"/>
                </a:solidFill>
                <a:latin typeface="Calibri"/>
              </a:rPr>
              <a:t>Yes</a:t>
            </a:r>
          </a:p>
        </p:txBody>
      </p:sp>
      <p:sp>
        <p:nvSpPr>
          <p:cNvPr id="99" name="Rectangle 98"/>
          <p:cNvSpPr/>
          <p:nvPr/>
        </p:nvSpPr>
        <p:spPr>
          <a:xfrm>
            <a:off x="5989320" y="3758184"/>
            <a:ext cx="640080" cy="347472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0" name="TextBox 99"/>
          <p:cNvSpPr txBox="1"/>
          <p:nvPr/>
        </p:nvSpPr>
        <p:spPr>
          <a:xfrm>
            <a:off x="6025896" y="3831336"/>
            <a:ext cx="58521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  <a:latin typeface="Calibri"/>
              </a:rPr>
              <a:t>1M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6629400" y="3758184"/>
            <a:ext cx="3200400" cy="347472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2" name="TextBox 101"/>
          <p:cNvSpPr txBox="1"/>
          <p:nvPr/>
        </p:nvSpPr>
        <p:spPr>
          <a:xfrm>
            <a:off x="6665976" y="3831336"/>
            <a:ext cx="314553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  <a:latin typeface="Calibri"/>
              </a:rPr>
              <a:t>MoE 17B/400B · 128 exp</a:t>
            </a:r>
          </a:p>
        </p:txBody>
      </p:sp>
      <p:sp>
        <p:nvSpPr>
          <p:cNvPr id="103" name="Rectangle 102"/>
          <p:cNvSpPr/>
          <p:nvPr/>
        </p:nvSpPr>
        <p:spPr>
          <a:xfrm>
            <a:off x="9829800" y="3758184"/>
            <a:ext cx="1280160" cy="347472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4" name="TextBox 103"/>
          <p:cNvSpPr txBox="1"/>
          <p:nvPr/>
        </p:nvSpPr>
        <p:spPr>
          <a:xfrm>
            <a:off x="9866376" y="3831336"/>
            <a:ext cx="122529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  <a:latin typeface="Calibri"/>
              </a:rPr>
              <a:t>Text + Image</a:t>
            </a:r>
          </a:p>
        </p:txBody>
      </p:sp>
      <p:sp>
        <p:nvSpPr>
          <p:cNvPr id="105" name="Rectangle 104"/>
          <p:cNvSpPr/>
          <p:nvPr/>
        </p:nvSpPr>
        <p:spPr>
          <a:xfrm>
            <a:off x="320040" y="4142232"/>
            <a:ext cx="1645920" cy="347472"/>
          </a:xfrm>
          <a:prstGeom prst="rect">
            <a:avLst/>
          </a:prstGeom>
          <a:solidFill>
            <a:srgbClr val="2A2A3A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6" name="TextBox 105"/>
          <p:cNvSpPr txBox="1"/>
          <p:nvPr/>
        </p:nvSpPr>
        <p:spPr>
          <a:xfrm>
            <a:off x="356616" y="4215384"/>
            <a:ext cx="159105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CDD6F4"/>
                </a:solidFill>
                <a:latin typeface="Calibri"/>
              </a:rPr>
              <a:t>Inkling</a:t>
            </a:r>
          </a:p>
        </p:txBody>
      </p:sp>
      <p:sp>
        <p:nvSpPr>
          <p:cNvPr id="107" name="Rectangle 106"/>
          <p:cNvSpPr/>
          <p:nvPr/>
        </p:nvSpPr>
        <p:spPr>
          <a:xfrm>
            <a:off x="1965960" y="4142232"/>
            <a:ext cx="1463040" cy="347472"/>
          </a:xfrm>
          <a:prstGeom prst="rect">
            <a:avLst/>
          </a:prstGeom>
          <a:solidFill>
            <a:srgbClr val="2A2A3A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8" name="TextBox 107"/>
          <p:cNvSpPr txBox="1"/>
          <p:nvPr/>
        </p:nvSpPr>
        <p:spPr>
          <a:xfrm>
            <a:off x="2002536" y="4215384"/>
            <a:ext cx="140817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  <a:latin typeface="Calibri"/>
              </a:rPr>
              <a:t>Thinking Machines Lab</a:t>
            </a:r>
          </a:p>
        </p:txBody>
      </p:sp>
      <p:sp>
        <p:nvSpPr>
          <p:cNvPr id="109" name="Rectangle 108"/>
          <p:cNvSpPr/>
          <p:nvPr/>
        </p:nvSpPr>
        <p:spPr>
          <a:xfrm>
            <a:off x="3429000" y="4142232"/>
            <a:ext cx="731520" cy="347472"/>
          </a:xfrm>
          <a:prstGeom prst="rect">
            <a:avLst/>
          </a:prstGeom>
          <a:solidFill>
            <a:srgbClr val="2A2A3A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0" name="TextBox 109"/>
          <p:cNvSpPr txBox="1"/>
          <p:nvPr/>
        </p:nvSpPr>
        <p:spPr>
          <a:xfrm>
            <a:off x="3465576" y="4215384"/>
            <a:ext cx="67665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  <a:latin typeface="Calibri"/>
              </a:rPr>
              <a:t>USA</a:t>
            </a:r>
          </a:p>
        </p:txBody>
      </p:sp>
      <p:sp>
        <p:nvSpPr>
          <p:cNvPr id="111" name="Rectangle 110"/>
          <p:cNvSpPr/>
          <p:nvPr/>
        </p:nvSpPr>
        <p:spPr>
          <a:xfrm>
            <a:off x="4160520" y="4142232"/>
            <a:ext cx="1005840" cy="347472"/>
          </a:xfrm>
          <a:prstGeom prst="rect">
            <a:avLst/>
          </a:prstGeom>
          <a:solidFill>
            <a:srgbClr val="2A2A3A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2" name="TextBox 111"/>
          <p:cNvSpPr txBox="1"/>
          <p:nvPr/>
        </p:nvSpPr>
        <p:spPr>
          <a:xfrm>
            <a:off x="4197096" y="4215384"/>
            <a:ext cx="95097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  <a:latin typeface="Calibri"/>
              </a:rPr>
              <a:t>Custom AUP</a:t>
            </a:r>
          </a:p>
        </p:txBody>
      </p:sp>
      <p:sp>
        <p:nvSpPr>
          <p:cNvPr id="113" name="Rectangle 112"/>
          <p:cNvSpPr/>
          <p:nvPr/>
        </p:nvSpPr>
        <p:spPr>
          <a:xfrm>
            <a:off x="5166360" y="4142232"/>
            <a:ext cx="822960" cy="347472"/>
          </a:xfrm>
          <a:prstGeom prst="rect">
            <a:avLst/>
          </a:prstGeom>
          <a:solidFill>
            <a:srgbClr val="2A2A3A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4" name="TextBox 113"/>
          <p:cNvSpPr txBox="1"/>
          <p:nvPr/>
        </p:nvSpPr>
        <p:spPr>
          <a:xfrm>
            <a:off x="5202936" y="4215384"/>
            <a:ext cx="76809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F9E2AF"/>
                </a:solidFill>
                <a:latin typeface="Calibri"/>
              </a:rPr>
              <a:t>Review</a:t>
            </a:r>
          </a:p>
        </p:txBody>
      </p:sp>
      <p:sp>
        <p:nvSpPr>
          <p:cNvPr id="115" name="Rectangle 114"/>
          <p:cNvSpPr/>
          <p:nvPr/>
        </p:nvSpPr>
        <p:spPr>
          <a:xfrm>
            <a:off x="5989320" y="4142232"/>
            <a:ext cx="640080" cy="347472"/>
          </a:xfrm>
          <a:prstGeom prst="rect">
            <a:avLst/>
          </a:prstGeom>
          <a:solidFill>
            <a:srgbClr val="2A2A3A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6" name="TextBox 115"/>
          <p:cNvSpPr txBox="1"/>
          <p:nvPr/>
        </p:nvSpPr>
        <p:spPr>
          <a:xfrm>
            <a:off x="6025896" y="4215384"/>
            <a:ext cx="58521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  <a:latin typeface="Calibri"/>
              </a:rPr>
              <a:t>1M</a:t>
            </a:r>
          </a:p>
        </p:txBody>
      </p:sp>
      <p:sp>
        <p:nvSpPr>
          <p:cNvPr id="117" name="Rectangle 116"/>
          <p:cNvSpPr/>
          <p:nvPr/>
        </p:nvSpPr>
        <p:spPr>
          <a:xfrm>
            <a:off x="6629400" y="4142232"/>
            <a:ext cx="3200400" cy="347472"/>
          </a:xfrm>
          <a:prstGeom prst="rect">
            <a:avLst/>
          </a:prstGeom>
          <a:solidFill>
            <a:srgbClr val="2A2A3A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8" name="TextBox 117"/>
          <p:cNvSpPr txBox="1"/>
          <p:nvPr/>
        </p:nvSpPr>
        <p:spPr>
          <a:xfrm>
            <a:off x="6665976" y="4215384"/>
            <a:ext cx="314553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  <a:latin typeface="Calibri"/>
              </a:rPr>
              <a:t>MoE 975B/41B · 256 exp</a:t>
            </a:r>
          </a:p>
        </p:txBody>
      </p:sp>
      <p:sp>
        <p:nvSpPr>
          <p:cNvPr id="119" name="Rectangle 118"/>
          <p:cNvSpPr/>
          <p:nvPr/>
        </p:nvSpPr>
        <p:spPr>
          <a:xfrm>
            <a:off x="9829800" y="4142232"/>
            <a:ext cx="1280160" cy="347472"/>
          </a:xfrm>
          <a:prstGeom prst="rect">
            <a:avLst/>
          </a:prstGeom>
          <a:solidFill>
            <a:srgbClr val="2A2A3A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0" name="TextBox 119"/>
          <p:cNvSpPr txBox="1"/>
          <p:nvPr/>
        </p:nvSpPr>
        <p:spPr>
          <a:xfrm>
            <a:off x="9866376" y="4215384"/>
            <a:ext cx="122529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  <a:latin typeface="Calibri"/>
              </a:rPr>
              <a:t>Text+Image+Audio</a:t>
            </a:r>
          </a:p>
        </p:txBody>
      </p:sp>
      <p:sp>
        <p:nvSpPr>
          <p:cNvPr id="121" name="TextBox 120"/>
          <p:cNvSpPr txBox="1"/>
          <p:nvPr/>
        </p:nvSpPr>
        <p:spPr>
          <a:xfrm>
            <a:off x="320040" y="4663440"/>
            <a:ext cx="11430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  <a:latin typeface="Calibri"/>
              </a:rPr>
              <a:t>* Kimi K3 excluded — announced but not released as of July 22, 2026. All license notes advisory — legal review required before deployment.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1E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10972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7F849C"/>
                </a:solidFill>
                <a:latin typeface="Calibri"/>
              </a:rPr>
              <a:t>XAIRA THERAPEUTICS · CONFIDENTIAL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0" y="10972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 i="0">
                <a:solidFill>
                  <a:srgbClr val="A6ADC8"/>
                </a:solidFill>
                <a:latin typeface="Calibri"/>
              </a:rPr>
              <a:t>Appendix B: License Details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6492240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7F849C"/>
                </a:solidFill>
                <a:latin typeface="Calibri"/>
              </a:rPr>
              <a:t>Version 2 · July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0" y="6492240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 i="0">
                <a:solidFill>
                  <a:srgbClr val="7F849C"/>
                </a:solidFill>
                <a:latin typeface="Calibri"/>
              </a:rPr>
              <a:t>15 / 17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830568"/>
            <a:ext cx="10754957" cy="27432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77724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CBA6F7"/>
                </a:solidFill>
                <a:latin typeface="Calibri"/>
              </a:rPr>
              <a:t>APPENDIX B · LEGAL REVIEW REQUIRED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97280"/>
            <a:ext cx="10515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CDD6F4"/>
                </a:solidFill>
                <a:latin typeface="Calibri"/>
              </a:rPr>
              <a:t>License details per model</a:t>
            </a:r>
          </a:p>
        </p:txBody>
      </p:sp>
      <p:sp>
        <p:nvSpPr>
          <p:cNvPr id="9" name="Rectangle 8"/>
          <p:cNvSpPr/>
          <p:nvPr/>
        </p:nvSpPr>
        <p:spPr>
          <a:xfrm>
            <a:off x="365760" y="2103120"/>
            <a:ext cx="5577840" cy="914400"/>
          </a:xfrm>
          <a:prstGeom prst="rect">
            <a:avLst/>
          </a:prstGeom>
          <a:solidFill>
            <a:srgbClr val="313244"/>
          </a:solidFill>
          <a:ln w="6350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65760" y="2103120"/>
            <a:ext cx="5577840" cy="36576"/>
          </a:xfrm>
          <a:prstGeom prst="rect">
            <a:avLst/>
          </a:prstGeom>
          <a:solidFill>
            <a:srgbClr val="A6E3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75488" y="2212848"/>
            <a:ext cx="512064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  <a:latin typeface="Calibri"/>
              </a:rPr>
              <a:t>Apache 2.0 — Qwen3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54880" y="2194560"/>
            <a:ext cx="1097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A6E3A1"/>
                </a:solidFill>
                <a:latin typeface="Calibri"/>
              </a:rPr>
              <a:t>Permissive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5488" y="2505456"/>
            <a:ext cx="53949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A6ADC8"/>
                </a:solidFill>
                <a:latin typeface="Calibri"/>
              </a:rPr>
              <a:t>Commercial use allowed. Attribution required. Patent rights granted. Standard Apache 2.0 terms.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17920" y="2103120"/>
            <a:ext cx="5577840" cy="914400"/>
          </a:xfrm>
          <a:prstGeom prst="rect">
            <a:avLst/>
          </a:prstGeom>
          <a:solidFill>
            <a:srgbClr val="313244"/>
          </a:solidFill>
          <a:ln w="6350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217920" y="2103120"/>
            <a:ext cx="5577840" cy="36576"/>
          </a:xfrm>
          <a:prstGeom prst="rect">
            <a:avLst/>
          </a:prstGeom>
          <a:solidFill>
            <a:srgbClr val="A6E3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27648" y="2212848"/>
            <a:ext cx="512064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  <a:latin typeface="Calibri"/>
              </a:rPr>
              <a:t>MIT License — GLM-5.2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607040" y="2194560"/>
            <a:ext cx="1097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A6E3A1"/>
                </a:solidFill>
                <a:latin typeface="Calibri"/>
              </a:rPr>
              <a:t>Permissive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27648" y="2505456"/>
            <a:ext cx="53949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A6ADC8"/>
                </a:solidFill>
                <a:latin typeface="Calibri"/>
              </a:rPr>
              <a:t>Commercial use allowed. Minimal restrictions. Retain copyright notice. Broadly permissive.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65760" y="3154680"/>
            <a:ext cx="5577840" cy="914400"/>
          </a:xfrm>
          <a:prstGeom prst="rect">
            <a:avLst/>
          </a:prstGeom>
          <a:solidFill>
            <a:srgbClr val="313244"/>
          </a:solidFill>
          <a:ln w="6350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365760" y="3154680"/>
            <a:ext cx="5577840" cy="36576"/>
          </a:xfrm>
          <a:prstGeom prst="rect">
            <a:avLst/>
          </a:prstGeom>
          <a:solidFill>
            <a:srgbClr val="A6E3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75488" y="3264408"/>
            <a:ext cx="512064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  <a:latin typeface="Calibri"/>
              </a:rPr>
              <a:t>Llama 4 Community License — Meta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754880" y="3246120"/>
            <a:ext cx="1097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A6E3A1"/>
                </a:solidFill>
                <a:latin typeface="Calibri"/>
              </a:rPr>
              <a:t>Commercial OK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75488" y="3557016"/>
            <a:ext cx="53949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A6ADC8"/>
                </a:solidFill>
                <a:latin typeface="Calibri"/>
              </a:rPr>
              <a:t>Commercial use allowed. Restrictions for services &gt;700M monthly users. AUP required.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217920" y="3154680"/>
            <a:ext cx="5577840" cy="914400"/>
          </a:xfrm>
          <a:prstGeom prst="rect">
            <a:avLst/>
          </a:prstGeom>
          <a:solidFill>
            <a:srgbClr val="313244"/>
          </a:solidFill>
          <a:ln w="6350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6217920" y="3154680"/>
            <a:ext cx="5577840" cy="36576"/>
          </a:xfrm>
          <a:prstGeom prst="rect">
            <a:avLst/>
          </a:prstGeom>
          <a:solidFill>
            <a:srgbClr val="F9E2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327648" y="3264408"/>
            <a:ext cx="512064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  <a:latin typeface="Calibri"/>
              </a:rPr>
              <a:t>DeepSeek Model License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607040" y="3246120"/>
            <a:ext cx="1097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F9E2AF"/>
                </a:solidFill>
                <a:latin typeface="Calibri"/>
              </a:rPr>
              <a:t>Review Required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327648" y="3557016"/>
            <a:ext cx="53949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A6ADC8"/>
                </a:solidFill>
                <a:latin typeface="Calibri"/>
              </a:rPr>
              <a:t>Open weights available. License terms require review. Regulatory and supply-chain considerations for Chinese models.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65760" y="4206240"/>
            <a:ext cx="5577840" cy="914400"/>
          </a:xfrm>
          <a:prstGeom prst="rect">
            <a:avLst/>
          </a:prstGeom>
          <a:solidFill>
            <a:srgbClr val="313244"/>
          </a:solidFill>
          <a:ln w="6350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365760" y="4206240"/>
            <a:ext cx="5577840" cy="36576"/>
          </a:xfrm>
          <a:prstGeom prst="rect">
            <a:avLst/>
          </a:prstGeom>
          <a:solidFill>
            <a:srgbClr val="F9E2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475488" y="4315968"/>
            <a:ext cx="512064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  <a:latin typeface="Calibri"/>
              </a:rPr>
              <a:t>Custom License — Kimi K2.6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754880" y="4297680"/>
            <a:ext cx="1097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F9E2AF"/>
                </a:solidFill>
                <a:latin typeface="Calibri"/>
              </a:rPr>
              <a:t>Review Required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75488" y="4608576"/>
            <a:ext cx="53949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A6ADC8"/>
                </a:solidFill>
                <a:latin typeface="Calibri"/>
              </a:rPr>
              <a:t>Open weights but custom license. Commercial terms require review. Verify on HuggingFace before deployment.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217920" y="4206240"/>
            <a:ext cx="5577840" cy="914400"/>
          </a:xfrm>
          <a:prstGeom prst="rect">
            <a:avLst/>
          </a:prstGeom>
          <a:solidFill>
            <a:srgbClr val="313244"/>
          </a:solidFill>
          <a:ln w="6350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6217920" y="4206240"/>
            <a:ext cx="5577840" cy="36576"/>
          </a:xfrm>
          <a:prstGeom prst="rect">
            <a:avLst/>
          </a:prstGeom>
          <a:solidFill>
            <a:srgbClr val="F9E2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327648" y="4315968"/>
            <a:ext cx="512064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  <a:latin typeface="Calibri"/>
              </a:rPr>
              <a:t>Acceptable Use Policy — Inkling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607040" y="4297680"/>
            <a:ext cx="1097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F9E2AF"/>
                </a:solidFill>
                <a:latin typeface="Calibri"/>
              </a:rPr>
              <a:t>Review Required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327648" y="4608576"/>
            <a:ext cx="53949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A6ADC8"/>
                </a:solidFill>
                <a:latin typeface="Calibri"/>
              </a:rPr>
              <a:t>Custom AUP from Thinking Machines Lab. NOT MIT/Apache. Review AUP terms before commercial use.</a:t>
            </a:r>
          </a:p>
        </p:txBody>
      </p:sp>
      <p:sp>
        <p:nvSpPr>
          <p:cNvPr id="39" name="Rectangle 38"/>
          <p:cNvSpPr/>
          <p:nvPr/>
        </p:nvSpPr>
        <p:spPr>
          <a:xfrm>
            <a:off x="365760" y="5166360"/>
            <a:ext cx="11430000" cy="365760"/>
          </a:xfrm>
          <a:prstGeom prst="rect">
            <a:avLst/>
          </a:prstGeom>
          <a:solidFill>
            <a:srgbClr val="2E2A20"/>
          </a:solidFill>
          <a:ln w="6350">
            <a:solidFill>
              <a:srgbClr val="F9E2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502920" y="5230368"/>
            <a:ext cx="109728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9E2AF"/>
                </a:solidFill>
                <a:latin typeface="Calibri"/>
              </a:rPr>
              <a:t>⚠  All license information is advisory only. Consult Xaira legal before any model deployment.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1E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10972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7F849C"/>
                </a:solidFill>
                <a:latin typeface="Calibri"/>
              </a:rPr>
              <a:t>XAIRA THERAPEUTICS · CONFIDENTIAL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0" y="10972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 i="0">
                <a:solidFill>
                  <a:srgbClr val="A6ADC8"/>
                </a:solidFill>
                <a:latin typeface="Calibri"/>
              </a:rPr>
              <a:t>Appendix C: Alternative Pilots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6492240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7F849C"/>
                </a:solidFill>
                <a:latin typeface="Calibri"/>
              </a:rPr>
              <a:t>Version 2 · July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0" y="6492240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 i="0">
                <a:solidFill>
                  <a:srgbClr val="7F849C"/>
                </a:solidFill>
                <a:latin typeface="Calibri"/>
              </a:rPr>
              <a:t>16 / 17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830568"/>
            <a:ext cx="11471954" cy="27432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77724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CBA6F7"/>
                </a:solidFill>
                <a:latin typeface="Calibri"/>
              </a:rPr>
              <a:t>APPENDIX C · ALTERNATIVE STARTING POINTS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97280"/>
            <a:ext cx="10515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CDD6F4"/>
                </a:solidFill>
                <a:latin typeface="Calibri"/>
              </a:rPr>
              <a:t>Alternative pilot ideas</a:t>
            </a:r>
          </a:p>
        </p:txBody>
      </p:sp>
      <p:sp>
        <p:nvSpPr>
          <p:cNvPr id="9" name="Rectangle 8"/>
          <p:cNvSpPr/>
          <p:nvPr/>
        </p:nvSpPr>
        <p:spPr>
          <a:xfrm>
            <a:off x="365760" y="2011680"/>
            <a:ext cx="5577840" cy="1645920"/>
          </a:xfrm>
          <a:prstGeom prst="rect">
            <a:avLst/>
          </a:prstGeom>
          <a:solidFill>
            <a:srgbClr val="313244"/>
          </a:solidFill>
          <a:ln w="6350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65760" y="2011680"/>
            <a:ext cx="5577840" cy="36576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02920" y="2121408"/>
            <a:ext cx="5349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CDD6F4"/>
                </a:solidFill>
                <a:latin typeface="Calibri"/>
              </a:rPr>
              <a:t>Scientific literature synthesis agent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2450592"/>
            <a:ext cx="53492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A6ADC8"/>
                </a:solidFill>
                <a:latin typeface="Calibri"/>
              </a:rPr>
              <a:t>Deploy a long-context open-weight model to synthesize internal and external publications on a disease area or target class. Tests integration and RAG pipeline without requiring X-Cell coupling.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3401568"/>
            <a:ext cx="5349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  <a:latin typeface="Calibri"/>
              </a:rPr>
              <a:t>Entry: low · Decision utility: medium · X-Cell: no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17920" y="2011680"/>
            <a:ext cx="5577840" cy="1645920"/>
          </a:xfrm>
          <a:prstGeom prst="rect">
            <a:avLst/>
          </a:prstGeom>
          <a:solidFill>
            <a:srgbClr val="313244"/>
          </a:solidFill>
          <a:ln w="6350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217920" y="2011680"/>
            <a:ext cx="5577840" cy="36576"/>
          </a:xfrm>
          <a:prstGeom prst="rect">
            <a:avLst/>
          </a:prstGeom>
          <a:solidFill>
            <a:srgbClr val="89B4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55080" y="2121408"/>
            <a:ext cx="5349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CDD6F4"/>
                </a:solidFill>
                <a:latin typeface="Calibri"/>
              </a:rPr>
              <a:t>Experiment design assistant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55080" y="2450592"/>
            <a:ext cx="53492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A6ADC8"/>
                </a:solidFill>
                <a:latin typeface="Calibri"/>
              </a:rPr>
              <a:t>System that takes a scientific question and proposes assay designs with justifications. Integrates internal protocol databases and literature. Validates against scientist judgment.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55080" y="3401568"/>
            <a:ext cx="5349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  <a:latin typeface="Calibri"/>
              </a:rPr>
              <a:t>Entry: medium · Decision utility: high · X-Cell: optional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65760" y="3840480"/>
            <a:ext cx="5577840" cy="1645920"/>
          </a:xfrm>
          <a:prstGeom prst="rect">
            <a:avLst/>
          </a:prstGeom>
          <a:solidFill>
            <a:srgbClr val="313244"/>
          </a:solidFill>
          <a:ln w="6350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365760" y="3840480"/>
            <a:ext cx="5577840" cy="36576"/>
          </a:xfrm>
          <a:prstGeom prst="rect">
            <a:avLst/>
          </a:prstGeom>
          <a:solidFill>
            <a:srgbClr val="94E2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02920" y="3950208"/>
            <a:ext cx="5349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CDD6F4"/>
                </a:solidFill>
                <a:latin typeface="Calibri"/>
              </a:rPr>
              <a:t>Multi-model scientific reasoning benchmark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2920" y="4279392"/>
            <a:ext cx="53492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A6ADC8"/>
                </a:solidFill>
                <a:latin typeface="Calibri"/>
              </a:rPr>
              <a:t>Structured evaluation of candidate models on proprietary Xaira scientific tasks. Outputs ranked comparison informing all future model selection decisions.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02920" y="5230368"/>
            <a:ext cx="5349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  <a:latin typeface="Calibri"/>
              </a:rPr>
              <a:t>Entry: low · Decision utility: high (infrastructure) · X-Cell: optional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217920" y="3840480"/>
            <a:ext cx="5577840" cy="1645920"/>
          </a:xfrm>
          <a:prstGeom prst="rect">
            <a:avLst/>
          </a:prstGeom>
          <a:solidFill>
            <a:srgbClr val="313244"/>
          </a:solidFill>
          <a:ln w="6350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6217920" y="3840480"/>
            <a:ext cx="5577840" cy="36576"/>
          </a:xfrm>
          <a:prstGeom prst="rect">
            <a:avLst/>
          </a:prstGeom>
          <a:solidFill>
            <a:srgbClr val="A6E3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355080" y="3950208"/>
            <a:ext cx="5349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CDD6F4"/>
                </a:solidFill>
                <a:latin typeface="Calibri"/>
              </a:rPr>
              <a:t>X-Atlas perturbation reasoning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355080" y="4279392"/>
            <a:ext cx="53492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A6ADC8"/>
                </a:solidFill>
                <a:latin typeface="Calibri"/>
              </a:rPr>
              <a:t>Direct integration with X-Atlas CRISPR data. Open-weight models reason over perturbation profiles, predict phenotypic consequences, identify mechanistic hypotheses.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355080" y="5230368"/>
            <a:ext cx="5349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  <a:latin typeface="Calibri"/>
              </a:rPr>
              <a:t>Entry: medium-high · Decision utility: high · X-Cell: yes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1E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10972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7F849C"/>
                </a:solidFill>
                <a:latin typeface="Calibri"/>
              </a:rPr>
              <a:t>XAIRA THERAPEUTICS · CONFIDENTIAL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0" y="10972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 i="0">
                <a:solidFill>
                  <a:srgbClr val="A6ADC8"/>
                </a:solidFill>
                <a:latin typeface="Calibri"/>
              </a:rPr>
              <a:t>Appendix D: Sources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6492240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7F849C"/>
                </a:solidFill>
                <a:latin typeface="Calibri"/>
              </a:rPr>
              <a:t>Version 2 · July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0" y="6492240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 i="0">
                <a:solidFill>
                  <a:srgbClr val="7F849C"/>
                </a:solidFill>
                <a:latin typeface="Calibri"/>
              </a:rPr>
              <a:t>17 / 17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830568"/>
            <a:ext cx="12188952" cy="27432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77724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CBA6F7"/>
                </a:solidFill>
                <a:latin typeface="Calibri"/>
              </a:rPr>
              <a:t>APPENDIX D · VERIFIED JULY 22,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97280"/>
            <a:ext cx="10515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CDD6F4"/>
                </a:solidFill>
                <a:latin typeface="Calibri"/>
              </a:rPr>
              <a:t>Sources and verification notes</a:t>
            </a:r>
          </a:p>
        </p:txBody>
      </p:sp>
      <p:sp>
        <p:nvSpPr>
          <p:cNvPr id="9" name="Rectangle 8"/>
          <p:cNvSpPr/>
          <p:nvPr/>
        </p:nvSpPr>
        <p:spPr>
          <a:xfrm>
            <a:off x="365760" y="2011680"/>
            <a:ext cx="5486400" cy="1234440"/>
          </a:xfrm>
          <a:prstGeom prst="rect">
            <a:avLst/>
          </a:prstGeom>
          <a:solidFill>
            <a:srgbClr val="313244"/>
          </a:solidFill>
          <a:ln w="6350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75488" y="2103120"/>
            <a:ext cx="5303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  <a:latin typeface="Calibri"/>
              </a:rPr>
              <a:t>GLM-5.2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5488" y="2377440"/>
            <a:ext cx="530352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  <a:latin typeface="Calibri"/>
              </a:rPr>
              <a:t>HuggingFace: zai-org/GLM-5.2
z.ai blog (release announcement)
arXiv: 2602.15763
License: MIT (verified on HF)
Release: June 13, 2026 (verified)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26480" y="2011680"/>
            <a:ext cx="5486400" cy="1234440"/>
          </a:xfrm>
          <a:prstGeom prst="rect">
            <a:avLst/>
          </a:prstGeom>
          <a:solidFill>
            <a:srgbClr val="313244"/>
          </a:solidFill>
          <a:ln w="6350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236208" y="2103120"/>
            <a:ext cx="5303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  <a:latin typeface="Calibri"/>
              </a:rPr>
              <a:t>Kimi K2.6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36208" y="2377440"/>
            <a:ext cx="530352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  <a:latin typeface="Calibri"/>
              </a:rPr>
              <a:t>HuggingFace: moonshotai/Kimi-K2.6
Arch: MoE 1T/32B active, 61 layers
MoonViT: 400M params
Kimi K3 status: not released as of July 22, 2026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65760" y="3383280"/>
            <a:ext cx="5486400" cy="1234440"/>
          </a:xfrm>
          <a:prstGeom prst="rect">
            <a:avLst/>
          </a:prstGeom>
          <a:solidFill>
            <a:srgbClr val="313244"/>
          </a:solidFill>
          <a:ln w="6350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75488" y="3474720"/>
            <a:ext cx="5303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  <a:latin typeface="Calibri"/>
              </a:rPr>
              <a:t>Inkling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5488" y="3749040"/>
            <a:ext cx="530352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  <a:latin typeface="Calibri"/>
              </a:rPr>
              <a:t>thinkingmachines.ai/inkling
HuggingFace: thinkingmachines/Inkling
Updated ~July 20, 2026
License: Custom AUP (NOT MIT)
Note: correct name is "Inkling" not "Inking"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26480" y="3383280"/>
            <a:ext cx="5486400" cy="1234440"/>
          </a:xfrm>
          <a:prstGeom prst="rect">
            <a:avLst/>
          </a:prstGeom>
          <a:solidFill>
            <a:srgbClr val="313244"/>
          </a:solidFill>
          <a:ln w="6350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236208" y="3474720"/>
            <a:ext cx="5303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  <a:latin typeface="Calibri"/>
              </a:rPr>
              <a:t>DeepSeek-V4-Pro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36208" y="3749040"/>
            <a:ext cx="530352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  <a:latin typeface="Calibri"/>
              </a:rPr>
              <a:t>HuggingFace: deepseek-ai/DeepSeek-V4-Pro
arXiv: 2606.19348
Training: 32T tokens, GRPO post-training
License: DeepSeek Model License (review needed)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65760" y="4754880"/>
            <a:ext cx="5486400" cy="1234440"/>
          </a:xfrm>
          <a:prstGeom prst="rect">
            <a:avLst/>
          </a:prstGeom>
          <a:solidFill>
            <a:srgbClr val="313244"/>
          </a:solidFill>
          <a:ln w="6350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75488" y="4846320"/>
            <a:ext cx="5303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  <a:latin typeface="Calibri"/>
              </a:rPr>
              <a:t>Qwen3-235B-A22B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75488" y="5120640"/>
            <a:ext cx="530352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  <a:latin typeface="Calibri"/>
              </a:rPr>
              <a:t>HuggingFace: Qwen/Qwen3-235B-A22B
qwenlm.github.io/blog/qwen3
License: Apache 2.0 (verified from LICENSE file)
Context: 32K native, 131K with YaRN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126480" y="4754880"/>
            <a:ext cx="5486400" cy="1234440"/>
          </a:xfrm>
          <a:prstGeom prst="rect">
            <a:avLst/>
          </a:prstGeom>
          <a:solidFill>
            <a:srgbClr val="313244"/>
          </a:solidFill>
          <a:ln w="6350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236208" y="4846320"/>
            <a:ext cx="5303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  <a:latin typeface="Calibri"/>
              </a:rPr>
              <a:t>Llama 4 Maverick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236208" y="5120640"/>
            <a:ext cx="530352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  <a:latin typeface="Calibri"/>
              </a:rPr>
              <a:t>HuggingFace: meta-llama/Llama-4-Maverick
Release: April 5, 2025
License: Llama 4 Community License
Context: 1M tokens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65760" y="6172200"/>
            <a:ext cx="11430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  <a:latin typeface="Calibri"/>
              </a:rPr>
              <a:t>All benchmark figures are developer self-reported. Web search unavailable during research; verified from HuggingFace and official sites. Legal review required before any deployment.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1E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10972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7F849C"/>
                </a:solidFill>
                <a:latin typeface="Calibri"/>
              </a:rPr>
              <a:t>XAIRA THERAPEUTICS · CONFIDENTIAL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0" y="10972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 i="0">
                <a:solidFill>
                  <a:srgbClr val="A6ADC8"/>
                </a:solidFill>
                <a:latin typeface="Calibri"/>
              </a:rPr>
              <a:t>The Recommendation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6492240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7F849C"/>
                </a:solidFill>
                <a:latin typeface="Calibri"/>
              </a:rPr>
              <a:t>Version 2 · July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0" y="6492240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 i="0">
                <a:solidFill>
                  <a:srgbClr val="7F849C"/>
                </a:solidFill>
                <a:latin typeface="Calibri"/>
              </a:rPr>
              <a:t>2 / 17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830568"/>
            <a:ext cx="1433994" cy="27432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77724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CBA6F7"/>
                </a:solidFill>
                <a:latin typeface="Calibri"/>
              </a:rPr>
              <a:t>THE RECOMMENDATION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97280"/>
            <a:ext cx="10515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CDD6F4"/>
                </a:solidFill>
                <a:latin typeface="Calibri"/>
              </a:rPr>
              <a:t>Xaira should own the scientific intelligence layer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2304288"/>
            <a:ext cx="73152" cy="73152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04672" y="2194560"/>
            <a:ext cx="10442448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CDD6F4"/>
                </a:solidFill>
                <a:latin typeface="Calibri"/>
              </a:rPr>
              <a:t>The open-weight frontier is accelerating. </a:t>
            </a:r>
            <a:r>
              <a:rPr sz="1300">
                <a:solidFill>
                  <a:srgbClr val="A6ADC8"/>
                </a:solidFill>
                <a:latin typeface="Calibri"/>
              </a:rPr>
              <a:t>Frontier-level capability is spreading across multiple providers and becoming economically deployable.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0080" y="2688336"/>
            <a:ext cx="73152" cy="73152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04672" y="2578608"/>
            <a:ext cx="10442448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CDD6F4"/>
                </a:solidFill>
                <a:latin typeface="Calibri"/>
              </a:rPr>
              <a:t>Xaira does not need to build a general-purpose foundation model. </a:t>
            </a:r>
            <a:r>
              <a:rPr sz="1300">
                <a:solidFill>
                  <a:srgbClr val="A6ADC8"/>
                </a:solidFill>
                <a:latin typeface="Calibri"/>
              </a:rPr>
              <a:t>Pretrained intelligence is not the bottleneck. Scientific grounding is.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0080" y="3072384"/>
            <a:ext cx="73152" cy="73152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04672" y="2962656"/>
            <a:ext cx="10442448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CDD6F4"/>
                </a:solidFill>
                <a:latin typeface="Calibri"/>
              </a:rPr>
              <a:t>Frontier models should be interchangeable infrastructure. </a:t>
            </a:r>
            <a:r>
              <a:rPr sz="1300">
                <a:solidFill>
                  <a:srgbClr val="A6ADC8"/>
                </a:solidFill>
                <a:latin typeface="Calibri"/>
              </a:rPr>
              <a:t>Use the best available model for each task. Route intelligently. Replace as the landscape evolves.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0080" y="3456432"/>
            <a:ext cx="73152" cy="73152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04672" y="3346704"/>
            <a:ext cx="10442448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CDD6F4"/>
                </a:solidFill>
                <a:latin typeface="Calibri"/>
              </a:rPr>
              <a:t>Xaira owns the layer that transforms general intelligence into drug-discovery decisions. </a:t>
            </a:r>
            <a:r>
              <a:rPr sz="1300">
                <a:solidFill>
                  <a:srgbClr val="A6ADC8"/>
                </a:solidFill>
                <a:latin typeface="Calibri"/>
              </a:rPr>
              <a:t>Post-training, biological reasoning, X-Cell, experimental feedback — the moat.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0080" y="5486400"/>
            <a:ext cx="45720" cy="731520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85800" y="5486400"/>
            <a:ext cx="10012680" cy="731520"/>
          </a:xfrm>
          <a:prstGeom prst="rect">
            <a:avLst/>
          </a:prstGeom>
          <a:solidFill>
            <a:srgbClr val="35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68680" y="5577840"/>
            <a:ext cx="97383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1">
                <a:solidFill>
                  <a:srgbClr val="CDD6F4"/>
                </a:solidFill>
                <a:latin typeface="Calibri"/>
              </a:rPr>
              <a:t>"We do not need to own general intelligence. We need to own what general intelligence becomes inside Xaira."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1E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10972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7F849C"/>
                </a:solidFill>
                <a:latin typeface="Calibri"/>
              </a:rPr>
              <a:t>XAIRA THERAPEUTICS · CONFIDENTIAL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0" y="10972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 i="0">
                <a:solidFill>
                  <a:srgbClr val="A6ADC8"/>
                </a:solidFill>
                <a:latin typeface="Calibri"/>
              </a:rPr>
              <a:t>Why Now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6492240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7F849C"/>
                </a:solidFill>
                <a:latin typeface="Calibri"/>
              </a:rPr>
              <a:t>Version 2 · July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0" y="6492240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 i="0">
                <a:solidFill>
                  <a:srgbClr val="7F849C"/>
                </a:solidFill>
                <a:latin typeface="Calibri"/>
              </a:rPr>
              <a:t>3 / 17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830568"/>
            <a:ext cx="2150991" cy="27432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77724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CBA6F7"/>
                </a:solidFill>
                <a:latin typeface="Calibri"/>
              </a:rPr>
              <a:t>WHY NOW · COMPETITIVE LANDSCAPE UPDATED JULY 22,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97280"/>
            <a:ext cx="10515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CDD6F4"/>
                </a:solidFill>
                <a:latin typeface="Calibri"/>
              </a:rPr>
              <a:t>The open frontier is accelerating</a:t>
            </a:r>
          </a:p>
        </p:txBody>
      </p:sp>
      <p:sp>
        <p:nvSpPr>
          <p:cNvPr id="9" name="Rectangle 8"/>
          <p:cNvSpPr/>
          <p:nvPr/>
        </p:nvSpPr>
        <p:spPr>
          <a:xfrm>
            <a:off x="274320" y="1691640"/>
            <a:ext cx="1828800" cy="256032"/>
          </a:xfrm>
          <a:prstGeom prst="rect">
            <a:avLst/>
          </a:prstGeom>
          <a:solidFill>
            <a:srgbClr val="1818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20040" y="1719072"/>
            <a:ext cx="173736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CBA6F7"/>
                </a:solidFill>
                <a:latin typeface="Calibri"/>
              </a:rPr>
              <a:t>Model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103120" y="1691640"/>
            <a:ext cx="1463040" cy="256032"/>
          </a:xfrm>
          <a:prstGeom prst="rect">
            <a:avLst/>
          </a:prstGeom>
          <a:solidFill>
            <a:srgbClr val="1818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148840" y="1719072"/>
            <a:ext cx="137160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CBA6F7"/>
                </a:solidFill>
                <a:latin typeface="Calibri"/>
              </a:rPr>
              <a:t>Developer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566160" y="1691640"/>
            <a:ext cx="731520" cy="256032"/>
          </a:xfrm>
          <a:prstGeom prst="rect">
            <a:avLst/>
          </a:prstGeom>
          <a:solidFill>
            <a:srgbClr val="1818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611880" y="1719072"/>
            <a:ext cx="64008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CBA6F7"/>
                </a:solidFill>
                <a:latin typeface="Calibri"/>
              </a:rPr>
              <a:t>Country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297680" y="1691640"/>
            <a:ext cx="1737360" cy="256032"/>
          </a:xfrm>
          <a:prstGeom prst="rect">
            <a:avLst/>
          </a:prstGeom>
          <a:solidFill>
            <a:srgbClr val="1818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343400" y="1719072"/>
            <a:ext cx="164592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CBA6F7"/>
                </a:solidFill>
                <a:latin typeface="Calibri"/>
              </a:rPr>
              <a:t>Weights / License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035040" y="1691640"/>
            <a:ext cx="868680" cy="256032"/>
          </a:xfrm>
          <a:prstGeom prst="rect">
            <a:avLst/>
          </a:prstGeom>
          <a:solidFill>
            <a:srgbClr val="1818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080760" y="1719072"/>
            <a:ext cx="77724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CBA6F7"/>
                </a:solidFill>
                <a:latin typeface="Calibri"/>
              </a:rPr>
              <a:t>Context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903720" y="1691640"/>
            <a:ext cx="5029200" cy="256032"/>
          </a:xfrm>
          <a:prstGeom prst="rect">
            <a:avLst/>
          </a:prstGeom>
          <a:solidFill>
            <a:srgbClr val="1818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949440" y="1719072"/>
            <a:ext cx="493776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CBA6F7"/>
                </a:solidFill>
                <a:latin typeface="Calibri"/>
              </a:rPr>
              <a:t>Key Capability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74320" y="1947672"/>
            <a:ext cx="1828800" cy="274320"/>
          </a:xfrm>
          <a:prstGeom prst="rect">
            <a:avLst/>
          </a:prstGeom>
          <a:solidFill>
            <a:srgbClr val="2A2A3E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20040" y="1965960"/>
            <a:ext cx="173736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CDD6F4"/>
                </a:solidFill>
                <a:latin typeface="Calibri"/>
              </a:rPr>
              <a:t>DeepSeek-V4-Pro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103120" y="1947672"/>
            <a:ext cx="1463040" cy="274320"/>
          </a:xfrm>
          <a:prstGeom prst="rect">
            <a:avLst/>
          </a:prstGeom>
          <a:solidFill>
            <a:srgbClr val="2A2A3E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148840" y="1965960"/>
            <a:ext cx="137160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A6ADC8"/>
                </a:solidFill>
                <a:latin typeface="Calibri"/>
              </a:rPr>
              <a:t>DeepSeek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566160" y="1947672"/>
            <a:ext cx="731520" cy="274320"/>
          </a:xfrm>
          <a:prstGeom prst="rect">
            <a:avLst/>
          </a:prstGeom>
          <a:solidFill>
            <a:srgbClr val="2A2A3E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3611880" y="1965960"/>
            <a:ext cx="64008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A6ADC8"/>
                </a:solidFill>
                <a:latin typeface="Calibri"/>
              </a:rPr>
              <a:t>China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297680" y="1947672"/>
            <a:ext cx="1737360" cy="274320"/>
          </a:xfrm>
          <a:prstGeom prst="rect">
            <a:avLst/>
          </a:prstGeom>
          <a:solidFill>
            <a:srgbClr val="2A2A3E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343400" y="1965960"/>
            <a:ext cx="164592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F9E2AF"/>
                </a:solidFill>
                <a:latin typeface="Calibri"/>
              </a:rPr>
              <a:t>Open weights · Review license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035040" y="1947672"/>
            <a:ext cx="868680" cy="274320"/>
          </a:xfrm>
          <a:prstGeom prst="rect">
            <a:avLst/>
          </a:prstGeom>
          <a:solidFill>
            <a:srgbClr val="2A2A3E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080760" y="1965960"/>
            <a:ext cx="77724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A6ADC8"/>
                </a:solidFill>
                <a:latin typeface="Calibri"/>
              </a:rPr>
              <a:t>1M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903720" y="1947672"/>
            <a:ext cx="5029200" cy="274320"/>
          </a:xfrm>
          <a:prstGeom prst="rect">
            <a:avLst/>
          </a:prstGeom>
          <a:solidFill>
            <a:srgbClr val="2A2A3E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949440" y="1965960"/>
            <a:ext cx="493776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A6ADC8"/>
                </a:solidFill>
                <a:latin typeface="Calibri"/>
              </a:rPr>
              <a:t>MoE 1.6T/49B active · top open-weight reasoning</a:t>
            </a:r>
          </a:p>
        </p:txBody>
      </p:sp>
      <p:sp>
        <p:nvSpPr>
          <p:cNvPr id="33" name="Rectangle 32"/>
          <p:cNvSpPr/>
          <p:nvPr/>
        </p:nvSpPr>
        <p:spPr>
          <a:xfrm>
            <a:off x="274320" y="2240280"/>
            <a:ext cx="1828800" cy="274320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320040" y="2258568"/>
            <a:ext cx="173736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CDD6F4"/>
                </a:solidFill>
                <a:latin typeface="Calibri"/>
              </a:rPr>
              <a:t>Qwen3-235B-A22B</a:t>
            </a:r>
          </a:p>
        </p:txBody>
      </p:sp>
      <p:sp>
        <p:nvSpPr>
          <p:cNvPr id="35" name="Rectangle 34"/>
          <p:cNvSpPr/>
          <p:nvPr/>
        </p:nvSpPr>
        <p:spPr>
          <a:xfrm>
            <a:off x="2103120" y="2240280"/>
            <a:ext cx="1463040" cy="274320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2148840" y="2258568"/>
            <a:ext cx="137160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A6ADC8"/>
                </a:solidFill>
                <a:latin typeface="Calibri"/>
              </a:rPr>
              <a:t>Alibaba/Qwen</a:t>
            </a:r>
          </a:p>
        </p:txBody>
      </p:sp>
      <p:sp>
        <p:nvSpPr>
          <p:cNvPr id="37" name="Rectangle 36"/>
          <p:cNvSpPr/>
          <p:nvPr/>
        </p:nvSpPr>
        <p:spPr>
          <a:xfrm>
            <a:off x="3566160" y="2240280"/>
            <a:ext cx="731520" cy="274320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3611880" y="2258568"/>
            <a:ext cx="64008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A6ADC8"/>
                </a:solidFill>
                <a:latin typeface="Calibri"/>
              </a:rPr>
              <a:t>China</a:t>
            </a:r>
          </a:p>
        </p:txBody>
      </p:sp>
      <p:sp>
        <p:nvSpPr>
          <p:cNvPr id="39" name="Rectangle 38"/>
          <p:cNvSpPr/>
          <p:nvPr/>
        </p:nvSpPr>
        <p:spPr>
          <a:xfrm>
            <a:off x="4297680" y="2240280"/>
            <a:ext cx="1737360" cy="274320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4343400" y="2258568"/>
            <a:ext cx="164592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A6E3A1"/>
                </a:solidFill>
                <a:latin typeface="Calibri"/>
              </a:rPr>
              <a:t>Apache 2.0 ✓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035040" y="2240280"/>
            <a:ext cx="868680" cy="274320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6080760" y="2258568"/>
            <a:ext cx="77724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A6ADC8"/>
                </a:solidFill>
                <a:latin typeface="Calibri"/>
              </a:rPr>
              <a:t>131K</a:t>
            </a:r>
          </a:p>
        </p:txBody>
      </p:sp>
      <p:sp>
        <p:nvSpPr>
          <p:cNvPr id="43" name="Rectangle 42"/>
          <p:cNvSpPr/>
          <p:nvPr/>
        </p:nvSpPr>
        <p:spPr>
          <a:xfrm>
            <a:off x="6903720" y="2240280"/>
            <a:ext cx="5029200" cy="274320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6949440" y="2258568"/>
            <a:ext cx="493776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A6ADC8"/>
                </a:solidFill>
                <a:latin typeface="Calibri"/>
              </a:rPr>
              <a:t>MoE 235B/22B · thinking + non-thinking modes</a:t>
            </a:r>
          </a:p>
        </p:txBody>
      </p:sp>
      <p:sp>
        <p:nvSpPr>
          <p:cNvPr id="45" name="Rectangle 44"/>
          <p:cNvSpPr/>
          <p:nvPr/>
        </p:nvSpPr>
        <p:spPr>
          <a:xfrm>
            <a:off x="274320" y="2532888"/>
            <a:ext cx="1828800" cy="274320"/>
          </a:xfrm>
          <a:prstGeom prst="rect">
            <a:avLst/>
          </a:prstGeom>
          <a:solidFill>
            <a:srgbClr val="2A2A3E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320040" y="2551176"/>
            <a:ext cx="173736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CDD6F4"/>
                </a:solidFill>
                <a:latin typeface="Calibri"/>
              </a:rPr>
              <a:t>GLM-5.2</a:t>
            </a:r>
          </a:p>
        </p:txBody>
      </p:sp>
      <p:sp>
        <p:nvSpPr>
          <p:cNvPr id="47" name="Rectangle 46"/>
          <p:cNvSpPr/>
          <p:nvPr/>
        </p:nvSpPr>
        <p:spPr>
          <a:xfrm>
            <a:off x="2103120" y="2532888"/>
            <a:ext cx="1463040" cy="274320"/>
          </a:xfrm>
          <a:prstGeom prst="rect">
            <a:avLst/>
          </a:prstGeom>
          <a:solidFill>
            <a:srgbClr val="2A2A3E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2148840" y="2551176"/>
            <a:ext cx="137160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A6ADC8"/>
                </a:solidFill>
                <a:latin typeface="Calibri"/>
              </a:rPr>
              <a:t>Z.ai (Zhipu AI)</a:t>
            </a:r>
          </a:p>
        </p:txBody>
      </p:sp>
      <p:sp>
        <p:nvSpPr>
          <p:cNvPr id="49" name="Rectangle 48"/>
          <p:cNvSpPr/>
          <p:nvPr/>
        </p:nvSpPr>
        <p:spPr>
          <a:xfrm>
            <a:off x="3566160" y="2532888"/>
            <a:ext cx="731520" cy="274320"/>
          </a:xfrm>
          <a:prstGeom prst="rect">
            <a:avLst/>
          </a:prstGeom>
          <a:solidFill>
            <a:srgbClr val="2A2A3E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3611880" y="2551176"/>
            <a:ext cx="64008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A6ADC8"/>
                </a:solidFill>
                <a:latin typeface="Calibri"/>
              </a:rPr>
              <a:t>China</a:t>
            </a:r>
          </a:p>
        </p:txBody>
      </p:sp>
      <p:sp>
        <p:nvSpPr>
          <p:cNvPr id="51" name="Rectangle 50"/>
          <p:cNvSpPr/>
          <p:nvPr/>
        </p:nvSpPr>
        <p:spPr>
          <a:xfrm>
            <a:off x="4297680" y="2532888"/>
            <a:ext cx="1737360" cy="274320"/>
          </a:xfrm>
          <a:prstGeom prst="rect">
            <a:avLst/>
          </a:prstGeom>
          <a:solidFill>
            <a:srgbClr val="2A2A3E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4343400" y="2551176"/>
            <a:ext cx="164592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A6E3A1"/>
                </a:solidFill>
                <a:latin typeface="Calibri"/>
              </a:rPr>
              <a:t>MIT ✓</a:t>
            </a:r>
          </a:p>
        </p:txBody>
      </p:sp>
      <p:sp>
        <p:nvSpPr>
          <p:cNvPr id="53" name="Rectangle 52"/>
          <p:cNvSpPr/>
          <p:nvPr/>
        </p:nvSpPr>
        <p:spPr>
          <a:xfrm>
            <a:off x="6035040" y="2532888"/>
            <a:ext cx="868680" cy="274320"/>
          </a:xfrm>
          <a:prstGeom prst="rect">
            <a:avLst/>
          </a:prstGeom>
          <a:solidFill>
            <a:srgbClr val="2A2A3E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6080760" y="2551176"/>
            <a:ext cx="77724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A6ADC8"/>
                </a:solidFill>
                <a:latin typeface="Calibri"/>
              </a:rPr>
              <a:t>1M</a:t>
            </a:r>
          </a:p>
        </p:txBody>
      </p:sp>
      <p:sp>
        <p:nvSpPr>
          <p:cNvPr id="55" name="Rectangle 54"/>
          <p:cNvSpPr/>
          <p:nvPr/>
        </p:nvSpPr>
        <p:spPr>
          <a:xfrm>
            <a:off x="6903720" y="2532888"/>
            <a:ext cx="5029200" cy="274320"/>
          </a:xfrm>
          <a:prstGeom prst="rect">
            <a:avLst/>
          </a:prstGeom>
          <a:solidFill>
            <a:srgbClr val="2A2A3E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6949440" y="2551176"/>
            <a:ext cx="493776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A6ADC8"/>
                </a:solidFill>
                <a:latin typeface="Calibri"/>
              </a:rPr>
              <a:t>Long-horizon reasoning · agentic tool use</a:t>
            </a:r>
          </a:p>
        </p:txBody>
      </p:sp>
      <p:sp>
        <p:nvSpPr>
          <p:cNvPr id="57" name="Rectangle 56"/>
          <p:cNvSpPr/>
          <p:nvPr/>
        </p:nvSpPr>
        <p:spPr>
          <a:xfrm>
            <a:off x="274320" y="2825496"/>
            <a:ext cx="1828800" cy="274320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320040" y="2843784"/>
            <a:ext cx="173736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CDD6F4"/>
                </a:solidFill>
                <a:latin typeface="Calibri"/>
              </a:rPr>
              <a:t>Kimi K2.6</a:t>
            </a:r>
          </a:p>
        </p:txBody>
      </p:sp>
      <p:sp>
        <p:nvSpPr>
          <p:cNvPr id="59" name="Rectangle 58"/>
          <p:cNvSpPr/>
          <p:nvPr/>
        </p:nvSpPr>
        <p:spPr>
          <a:xfrm>
            <a:off x="2103120" y="2825496"/>
            <a:ext cx="1463040" cy="274320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2148840" y="2843784"/>
            <a:ext cx="137160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A6ADC8"/>
                </a:solidFill>
                <a:latin typeface="Calibri"/>
              </a:rPr>
              <a:t>Moonshot AI</a:t>
            </a:r>
          </a:p>
        </p:txBody>
      </p:sp>
      <p:sp>
        <p:nvSpPr>
          <p:cNvPr id="61" name="Rectangle 60"/>
          <p:cNvSpPr/>
          <p:nvPr/>
        </p:nvSpPr>
        <p:spPr>
          <a:xfrm>
            <a:off x="3566160" y="2825496"/>
            <a:ext cx="731520" cy="274320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TextBox 61"/>
          <p:cNvSpPr txBox="1"/>
          <p:nvPr/>
        </p:nvSpPr>
        <p:spPr>
          <a:xfrm>
            <a:off x="3611880" y="2843784"/>
            <a:ext cx="64008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A6ADC8"/>
                </a:solidFill>
                <a:latin typeface="Calibri"/>
              </a:rPr>
              <a:t>China</a:t>
            </a:r>
          </a:p>
        </p:txBody>
      </p:sp>
      <p:sp>
        <p:nvSpPr>
          <p:cNvPr id="63" name="Rectangle 62"/>
          <p:cNvSpPr/>
          <p:nvPr/>
        </p:nvSpPr>
        <p:spPr>
          <a:xfrm>
            <a:off x="4297680" y="2825496"/>
            <a:ext cx="1737360" cy="274320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4343400" y="2843784"/>
            <a:ext cx="164592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F9E2AF"/>
                </a:solidFill>
                <a:latin typeface="Calibri"/>
              </a:rPr>
              <a:t>Open weights · Review license</a:t>
            </a:r>
          </a:p>
        </p:txBody>
      </p:sp>
      <p:sp>
        <p:nvSpPr>
          <p:cNvPr id="65" name="Rectangle 64"/>
          <p:cNvSpPr/>
          <p:nvPr/>
        </p:nvSpPr>
        <p:spPr>
          <a:xfrm>
            <a:off x="6035040" y="2825496"/>
            <a:ext cx="868680" cy="274320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TextBox 65"/>
          <p:cNvSpPr txBox="1"/>
          <p:nvPr/>
        </p:nvSpPr>
        <p:spPr>
          <a:xfrm>
            <a:off x="6080760" y="2843784"/>
            <a:ext cx="77724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A6ADC8"/>
                </a:solidFill>
                <a:latin typeface="Calibri"/>
              </a:rPr>
              <a:t>256K</a:t>
            </a:r>
          </a:p>
        </p:txBody>
      </p:sp>
      <p:sp>
        <p:nvSpPr>
          <p:cNvPr id="67" name="Rectangle 66"/>
          <p:cNvSpPr/>
          <p:nvPr/>
        </p:nvSpPr>
        <p:spPr>
          <a:xfrm>
            <a:off x="6903720" y="2825496"/>
            <a:ext cx="5029200" cy="274320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TextBox 67"/>
          <p:cNvSpPr txBox="1"/>
          <p:nvPr/>
        </p:nvSpPr>
        <p:spPr>
          <a:xfrm>
            <a:off x="6949440" y="2843784"/>
            <a:ext cx="493776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A6ADC8"/>
                </a:solidFill>
                <a:latin typeface="Calibri"/>
              </a:rPr>
              <a:t>Multimodal agentic · swarm orchestration</a:t>
            </a:r>
          </a:p>
        </p:txBody>
      </p:sp>
      <p:sp>
        <p:nvSpPr>
          <p:cNvPr id="69" name="Rectangle 68"/>
          <p:cNvSpPr/>
          <p:nvPr/>
        </p:nvSpPr>
        <p:spPr>
          <a:xfrm>
            <a:off x="274320" y="3118104"/>
            <a:ext cx="1828800" cy="274320"/>
          </a:xfrm>
          <a:prstGeom prst="rect">
            <a:avLst/>
          </a:prstGeom>
          <a:solidFill>
            <a:srgbClr val="2A2A3E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TextBox 69"/>
          <p:cNvSpPr txBox="1"/>
          <p:nvPr/>
        </p:nvSpPr>
        <p:spPr>
          <a:xfrm>
            <a:off x="320040" y="3136392"/>
            <a:ext cx="173736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CDD6F4"/>
                </a:solidFill>
                <a:latin typeface="Calibri"/>
              </a:rPr>
              <a:t>Llama 4 Maverick</a:t>
            </a:r>
          </a:p>
        </p:txBody>
      </p:sp>
      <p:sp>
        <p:nvSpPr>
          <p:cNvPr id="71" name="Rectangle 70"/>
          <p:cNvSpPr/>
          <p:nvPr/>
        </p:nvSpPr>
        <p:spPr>
          <a:xfrm>
            <a:off x="2103120" y="3118104"/>
            <a:ext cx="1463040" cy="274320"/>
          </a:xfrm>
          <a:prstGeom prst="rect">
            <a:avLst/>
          </a:prstGeom>
          <a:solidFill>
            <a:srgbClr val="2A2A3E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" name="TextBox 71"/>
          <p:cNvSpPr txBox="1"/>
          <p:nvPr/>
        </p:nvSpPr>
        <p:spPr>
          <a:xfrm>
            <a:off x="2148840" y="3136392"/>
            <a:ext cx="137160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A6ADC8"/>
                </a:solidFill>
                <a:latin typeface="Calibri"/>
              </a:rPr>
              <a:t>Meta</a:t>
            </a:r>
          </a:p>
        </p:txBody>
      </p:sp>
      <p:sp>
        <p:nvSpPr>
          <p:cNvPr id="73" name="Rectangle 72"/>
          <p:cNvSpPr/>
          <p:nvPr/>
        </p:nvSpPr>
        <p:spPr>
          <a:xfrm>
            <a:off x="3566160" y="3118104"/>
            <a:ext cx="731520" cy="274320"/>
          </a:xfrm>
          <a:prstGeom prst="rect">
            <a:avLst/>
          </a:prstGeom>
          <a:solidFill>
            <a:srgbClr val="2A2A3E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3611880" y="3136392"/>
            <a:ext cx="64008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A6ADC8"/>
                </a:solidFill>
                <a:latin typeface="Calibri"/>
              </a:rPr>
              <a:t>USA</a:t>
            </a:r>
          </a:p>
        </p:txBody>
      </p:sp>
      <p:sp>
        <p:nvSpPr>
          <p:cNvPr id="75" name="Rectangle 74"/>
          <p:cNvSpPr/>
          <p:nvPr/>
        </p:nvSpPr>
        <p:spPr>
          <a:xfrm>
            <a:off x="4297680" y="3118104"/>
            <a:ext cx="1737360" cy="274320"/>
          </a:xfrm>
          <a:prstGeom prst="rect">
            <a:avLst/>
          </a:prstGeom>
          <a:solidFill>
            <a:srgbClr val="2A2A3E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6" name="TextBox 75"/>
          <p:cNvSpPr txBox="1"/>
          <p:nvPr/>
        </p:nvSpPr>
        <p:spPr>
          <a:xfrm>
            <a:off x="4343400" y="3136392"/>
            <a:ext cx="164592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A6E3A1"/>
                </a:solidFill>
                <a:latin typeface="Calibri"/>
              </a:rPr>
              <a:t>Community License ✓</a:t>
            </a:r>
          </a:p>
        </p:txBody>
      </p:sp>
      <p:sp>
        <p:nvSpPr>
          <p:cNvPr id="77" name="Rectangle 76"/>
          <p:cNvSpPr/>
          <p:nvPr/>
        </p:nvSpPr>
        <p:spPr>
          <a:xfrm>
            <a:off x="6035040" y="3118104"/>
            <a:ext cx="868680" cy="274320"/>
          </a:xfrm>
          <a:prstGeom prst="rect">
            <a:avLst/>
          </a:prstGeom>
          <a:solidFill>
            <a:srgbClr val="2A2A3E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8" name="TextBox 77"/>
          <p:cNvSpPr txBox="1"/>
          <p:nvPr/>
        </p:nvSpPr>
        <p:spPr>
          <a:xfrm>
            <a:off x="6080760" y="3136392"/>
            <a:ext cx="77724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A6ADC8"/>
                </a:solidFill>
                <a:latin typeface="Calibri"/>
              </a:rPr>
              <a:t>1M</a:t>
            </a:r>
          </a:p>
        </p:txBody>
      </p:sp>
      <p:sp>
        <p:nvSpPr>
          <p:cNvPr id="79" name="Rectangle 78"/>
          <p:cNvSpPr/>
          <p:nvPr/>
        </p:nvSpPr>
        <p:spPr>
          <a:xfrm>
            <a:off x="6903720" y="3118104"/>
            <a:ext cx="5029200" cy="274320"/>
          </a:xfrm>
          <a:prstGeom prst="rect">
            <a:avLst/>
          </a:prstGeom>
          <a:solidFill>
            <a:srgbClr val="2A2A3E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0" name="TextBox 79"/>
          <p:cNvSpPr txBox="1"/>
          <p:nvPr/>
        </p:nvSpPr>
        <p:spPr>
          <a:xfrm>
            <a:off x="6949440" y="3136392"/>
            <a:ext cx="493776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A6ADC8"/>
                </a:solidFill>
                <a:latin typeface="Calibri"/>
              </a:rPr>
              <a:t>MoE 17B/400B · native text + image</a:t>
            </a:r>
          </a:p>
        </p:txBody>
      </p:sp>
      <p:sp>
        <p:nvSpPr>
          <p:cNvPr id="81" name="Rectangle 80"/>
          <p:cNvSpPr/>
          <p:nvPr/>
        </p:nvSpPr>
        <p:spPr>
          <a:xfrm>
            <a:off x="274320" y="3410712"/>
            <a:ext cx="1828800" cy="274320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2" name="TextBox 81"/>
          <p:cNvSpPr txBox="1"/>
          <p:nvPr/>
        </p:nvSpPr>
        <p:spPr>
          <a:xfrm>
            <a:off x="320040" y="3429000"/>
            <a:ext cx="173736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CDD6F4"/>
                </a:solidFill>
                <a:latin typeface="Calibri"/>
              </a:rPr>
              <a:t>Inkling</a:t>
            </a:r>
          </a:p>
        </p:txBody>
      </p:sp>
      <p:sp>
        <p:nvSpPr>
          <p:cNvPr id="83" name="Rectangle 82"/>
          <p:cNvSpPr/>
          <p:nvPr/>
        </p:nvSpPr>
        <p:spPr>
          <a:xfrm>
            <a:off x="2103120" y="3410712"/>
            <a:ext cx="1463040" cy="274320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4" name="TextBox 83"/>
          <p:cNvSpPr txBox="1"/>
          <p:nvPr/>
        </p:nvSpPr>
        <p:spPr>
          <a:xfrm>
            <a:off x="2148840" y="3429000"/>
            <a:ext cx="137160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A6ADC8"/>
                </a:solidFill>
                <a:latin typeface="Calibri"/>
              </a:rPr>
              <a:t>Thinking Machines Lab</a:t>
            </a:r>
          </a:p>
        </p:txBody>
      </p:sp>
      <p:sp>
        <p:nvSpPr>
          <p:cNvPr id="85" name="Rectangle 84"/>
          <p:cNvSpPr/>
          <p:nvPr/>
        </p:nvSpPr>
        <p:spPr>
          <a:xfrm>
            <a:off x="3566160" y="3410712"/>
            <a:ext cx="731520" cy="274320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6" name="TextBox 85"/>
          <p:cNvSpPr txBox="1"/>
          <p:nvPr/>
        </p:nvSpPr>
        <p:spPr>
          <a:xfrm>
            <a:off x="3611880" y="3429000"/>
            <a:ext cx="64008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A6ADC8"/>
                </a:solidFill>
                <a:latin typeface="Calibri"/>
              </a:rPr>
              <a:t>USA</a:t>
            </a:r>
          </a:p>
        </p:txBody>
      </p:sp>
      <p:sp>
        <p:nvSpPr>
          <p:cNvPr id="87" name="Rectangle 86"/>
          <p:cNvSpPr/>
          <p:nvPr/>
        </p:nvSpPr>
        <p:spPr>
          <a:xfrm>
            <a:off x="4297680" y="3410712"/>
            <a:ext cx="1737360" cy="274320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8" name="TextBox 87"/>
          <p:cNvSpPr txBox="1"/>
          <p:nvPr/>
        </p:nvSpPr>
        <p:spPr>
          <a:xfrm>
            <a:off x="4343400" y="3429000"/>
            <a:ext cx="164592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F9E2AF"/>
                </a:solidFill>
                <a:latin typeface="Calibri"/>
              </a:rPr>
              <a:t>Acceptable Use Policy · Review</a:t>
            </a:r>
          </a:p>
        </p:txBody>
      </p:sp>
      <p:sp>
        <p:nvSpPr>
          <p:cNvPr id="89" name="Rectangle 88"/>
          <p:cNvSpPr/>
          <p:nvPr/>
        </p:nvSpPr>
        <p:spPr>
          <a:xfrm>
            <a:off x="6035040" y="3410712"/>
            <a:ext cx="868680" cy="274320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0" name="TextBox 89"/>
          <p:cNvSpPr txBox="1"/>
          <p:nvPr/>
        </p:nvSpPr>
        <p:spPr>
          <a:xfrm>
            <a:off x="6080760" y="3429000"/>
            <a:ext cx="77724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A6ADC8"/>
                </a:solidFill>
                <a:latin typeface="Calibri"/>
              </a:rPr>
              <a:t>1M</a:t>
            </a:r>
          </a:p>
        </p:txBody>
      </p:sp>
      <p:sp>
        <p:nvSpPr>
          <p:cNvPr id="91" name="Rectangle 90"/>
          <p:cNvSpPr/>
          <p:nvPr/>
        </p:nvSpPr>
        <p:spPr>
          <a:xfrm>
            <a:off x="6903720" y="3410712"/>
            <a:ext cx="5029200" cy="274320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2" name="TextBox 91"/>
          <p:cNvSpPr txBox="1"/>
          <p:nvPr/>
        </p:nvSpPr>
        <p:spPr>
          <a:xfrm>
            <a:off x="6949440" y="3429000"/>
            <a:ext cx="493776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A6ADC8"/>
                </a:solidFill>
                <a:latin typeface="Calibri"/>
              </a:rPr>
              <a:t>MoE 975B/41B · text + image + audio · calibrated confidence</a:t>
            </a:r>
          </a:p>
        </p:txBody>
      </p:sp>
      <p:sp>
        <p:nvSpPr>
          <p:cNvPr id="93" name="Rectangle 92"/>
          <p:cNvSpPr/>
          <p:nvPr/>
        </p:nvSpPr>
        <p:spPr>
          <a:xfrm>
            <a:off x="274320" y="3794760"/>
            <a:ext cx="1828799" cy="320040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4" name="TextBox 93"/>
          <p:cNvSpPr txBox="1"/>
          <p:nvPr/>
        </p:nvSpPr>
        <p:spPr>
          <a:xfrm>
            <a:off x="329184" y="3831336"/>
            <a:ext cx="173735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A6ADC8"/>
                </a:solidFill>
                <a:latin typeface="Calibri"/>
              </a:rPr>
              <a:t>01 · Frontier capability spreading across providers</a:t>
            </a:r>
          </a:p>
        </p:txBody>
      </p:sp>
      <p:sp>
        <p:nvSpPr>
          <p:cNvPr id="95" name="Rectangle 94"/>
          <p:cNvSpPr/>
          <p:nvPr/>
        </p:nvSpPr>
        <p:spPr>
          <a:xfrm>
            <a:off x="2148839" y="3794760"/>
            <a:ext cx="1828799" cy="320040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6" name="TextBox 95"/>
          <p:cNvSpPr txBox="1"/>
          <p:nvPr/>
        </p:nvSpPr>
        <p:spPr>
          <a:xfrm>
            <a:off x="2203703" y="3831336"/>
            <a:ext cx="173735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A6ADC8"/>
                </a:solidFill>
                <a:latin typeface="Calibri"/>
              </a:rPr>
              <a:t>02 · Long-context reasoning now widely available</a:t>
            </a:r>
          </a:p>
        </p:txBody>
      </p:sp>
      <p:sp>
        <p:nvSpPr>
          <p:cNvPr id="97" name="Rectangle 96"/>
          <p:cNvSpPr/>
          <p:nvPr/>
        </p:nvSpPr>
        <p:spPr>
          <a:xfrm>
            <a:off x="4023358" y="3794760"/>
            <a:ext cx="1828799" cy="320040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8" name="TextBox 97"/>
          <p:cNvSpPr txBox="1"/>
          <p:nvPr/>
        </p:nvSpPr>
        <p:spPr>
          <a:xfrm>
            <a:off x="4078222" y="3831336"/>
            <a:ext cx="173735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A6ADC8"/>
                </a:solidFill>
                <a:latin typeface="Calibri"/>
              </a:rPr>
              <a:t>03 · Agentic performance improving rapidly</a:t>
            </a:r>
          </a:p>
        </p:txBody>
      </p:sp>
      <p:sp>
        <p:nvSpPr>
          <p:cNvPr id="99" name="Rectangle 98"/>
          <p:cNvSpPr/>
          <p:nvPr/>
        </p:nvSpPr>
        <p:spPr>
          <a:xfrm>
            <a:off x="5897877" y="3794760"/>
            <a:ext cx="1828799" cy="320040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0" name="TextBox 99"/>
          <p:cNvSpPr txBox="1"/>
          <p:nvPr/>
        </p:nvSpPr>
        <p:spPr>
          <a:xfrm>
            <a:off x="5952741" y="3831336"/>
            <a:ext cx="173735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A6ADC8"/>
                </a:solidFill>
                <a:latin typeface="Calibri"/>
              </a:rPr>
              <a:t>04 · Multimodal capabilities entering open-weight systems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7772396" y="3794760"/>
            <a:ext cx="1828799" cy="320040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2" name="TextBox 101"/>
          <p:cNvSpPr txBox="1"/>
          <p:nvPr/>
        </p:nvSpPr>
        <p:spPr>
          <a:xfrm>
            <a:off x="7827260" y="3831336"/>
            <a:ext cx="173735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A6ADC8"/>
                </a:solidFill>
                <a:latin typeface="Calibri"/>
              </a:rPr>
              <a:t>05 · Inference costs declining</a:t>
            </a:r>
          </a:p>
        </p:txBody>
      </p:sp>
      <p:sp>
        <p:nvSpPr>
          <p:cNvPr id="103" name="Rectangle 102"/>
          <p:cNvSpPr/>
          <p:nvPr/>
        </p:nvSpPr>
        <p:spPr>
          <a:xfrm>
            <a:off x="9646915" y="3794760"/>
            <a:ext cx="1828799" cy="320040"/>
          </a:xfrm>
          <a:prstGeom prst="rect">
            <a:avLst/>
          </a:prstGeom>
          <a:solidFill>
            <a:srgbClr val="313244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4" name="TextBox 103"/>
          <p:cNvSpPr txBox="1"/>
          <p:nvPr/>
        </p:nvSpPr>
        <p:spPr>
          <a:xfrm>
            <a:off x="9701779" y="3831336"/>
            <a:ext cx="173735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A6ADC8"/>
                </a:solidFill>
                <a:latin typeface="Calibri"/>
              </a:rPr>
              <a:t>06 · Organizations can now build proprietary intelligence on top</a:t>
            </a:r>
          </a:p>
        </p:txBody>
      </p:sp>
      <p:sp>
        <p:nvSpPr>
          <p:cNvPr id="105" name="Rectangle 104"/>
          <p:cNvSpPr/>
          <p:nvPr/>
        </p:nvSpPr>
        <p:spPr>
          <a:xfrm>
            <a:off x="274320" y="4178808"/>
            <a:ext cx="45720" cy="502920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6" name="Rectangle 105"/>
          <p:cNvSpPr/>
          <p:nvPr/>
        </p:nvSpPr>
        <p:spPr>
          <a:xfrm>
            <a:off x="320040" y="4178808"/>
            <a:ext cx="11384280" cy="502920"/>
          </a:xfrm>
          <a:prstGeom prst="rect">
            <a:avLst/>
          </a:prstGeom>
          <a:solidFill>
            <a:srgbClr val="35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7" name="TextBox 106"/>
          <p:cNvSpPr txBox="1"/>
          <p:nvPr/>
        </p:nvSpPr>
        <p:spPr>
          <a:xfrm>
            <a:off x="502920" y="4270248"/>
            <a:ext cx="11109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1">
                <a:solidFill>
                  <a:srgbClr val="CDD6F4"/>
                </a:solidFill>
                <a:latin typeface="Calibri"/>
              </a:rPr>
              <a:t>The question is no longer whether open-weight models will become capable enough. It is how Xaira turns rapidly improving general capabilities into proprietary scientific intelligence.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1E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10972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7F849C"/>
                </a:solidFill>
                <a:latin typeface="Calibri"/>
              </a:rPr>
              <a:t>XAIRA THERAPEUTICS · CONFIDENTIAL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0" y="10972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 i="0">
                <a:solidFill>
                  <a:srgbClr val="A6ADC8"/>
                </a:solidFill>
                <a:latin typeface="Calibri"/>
              </a:rPr>
              <a:t>Why Open Models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6492240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7F849C"/>
                </a:solidFill>
                <a:latin typeface="Calibri"/>
              </a:rPr>
              <a:t>Version 2 · July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0" y="6492240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 i="0">
                <a:solidFill>
                  <a:srgbClr val="7F849C"/>
                </a:solidFill>
                <a:latin typeface="Calibri"/>
              </a:rPr>
              <a:t>4 / 17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830568"/>
            <a:ext cx="2867988" cy="27432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77724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CBA6F7"/>
                </a:solidFill>
                <a:latin typeface="Calibri"/>
              </a:rPr>
              <a:t>STRATEGIC CASE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97280"/>
            <a:ext cx="10515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CDD6F4"/>
                </a:solidFill>
                <a:latin typeface="Calibri"/>
              </a:rPr>
              <a:t>Why open models are strategically attractive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2212848"/>
            <a:ext cx="73152" cy="73152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04672" y="2103120"/>
            <a:ext cx="6693408" cy="4663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CDD6F4"/>
                </a:solidFill>
                <a:latin typeface="Calibri"/>
              </a:rPr>
              <a:t>Strategic independence. </a:t>
            </a:r>
            <a:r>
              <a:rPr sz="1200">
                <a:solidFill>
                  <a:srgbClr val="A6ADC8"/>
                </a:solidFill>
                <a:latin typeface="Calibri"/>
              </a:rPr>
              <a:t>Reduce dependence on a small number of external providers.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0080" y="2715768"/>
            <a:ext cx="73152" cy="73152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04672" y="2606040"/>
            <a:ext cx="6693408" cy="4663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CDD6F4"/>
                </a:solidFill>
                <a:latin typeface="Calibri"/>
              </a:rPr>
              <a:t>Data privacy. </a:t>
            </a:r>
            <a:r>
              <a:rPr sz="1200">
                <a:solidFill>
                  <a:srgbClr val="A6ADC8"/>
                </a:solidFill>
                <a:latin typeface="Calibri"/>
              </a:rPr>
              <a:t>Self-hosted deployment keeps sensitive data inside Xaira-controlled environments.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0080" y="3218688"/>
            <a:ext cx="73152" cy="73152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04672" y="3108960"/>
            <a:ext cx="6693408" cy="4663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CDD6F4"/>
                </a:solidFill>
                <a:latin typeface="Calibri"/>
              </a:rPr>
              <a:t>Domain specialization. </a:t>
            </a:r>
            <a:r>
              <a:rPr sz="1200">
                <a:solidFill>
                  <a:srgbClr val="A6ADC8"/>
                </a:solidFill>
                <a:latin typeface="Calibri"/>
              </a:rPr>
              <a:t>Post-training, fine-tuning, RL, distillation, and retrieval tuned to scientific workflows.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0080" y="3721608"/>
            <a:ext cx="73152" cy="73152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04672" y="3611880"/>
            <a:ext cx="6693408" cy="4663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CDD6F4"/>
                </a:solidFill>
                <a:latin typeface="Calibri"/>
              </a:rPr>
              <a:t>Deep integration. </a:t>
            </a:r>
            <a:r>
              <a:rPr sz="1200">
                <a:solidFill>
                  <a:srgbClr val="A6ADC8"/>
                </a:solidFill>
                <a:latin typeface="Calibri"/>
              </a:rPr>
              <a:t>Tighter coupling with X-Cell, X-Scientist, internal data systems, lab infrastructure.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0080" y="4270248"/>
            <a:ext cx="73152" cy="73152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04672" y="4160520"/>
            <a:ext cx="6693408" cy="4663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CDD6F4"/>
                </a:solidFill>
                <a:latin typeface="Calibri"/>
              </a:rPr>
              <a:t>Model interchangeability. </a:t>
            </a:r>
            <a:r>
              <a:rPr sz="1200">
                <a:solidFill>
                  <a:srgbClr val="A6ADC8"/>
                </a:solidFill>
                <a:latin typeface="Calibri"/>
              </a:rPr>
              <a:t>Modular architecture reduces switching costs — though switching is never frictionless.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0080" y="4773168"/>
            <a:ext cx="73152" cy="73152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04672" y="4663440"/>
            <a:ext cx="6693408" cy="4663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CDD6F4"/>
                </a:solidFill>
                <a:latin typeface="Calibri"/>
              </a:rPr>
              <a:t>Cost control. </a:t>
            </a:r>
            <a:r>
              <a:rPr sz="1200">
                <a:solidFill>
                  <a:srgbClr val="A6ADC8"/>
                </a:solidFill>
                <a:latin typeface="Calibri"/>
              </a:rPr>
              <a:t>Flexibility in balancing inference cost, latency, throughput, model size.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40080" y="5276088"/>
            <a:ext cx="73152" cy="73152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04672" y="5166360"/>
            <a:ext cx="6693408" cy="4663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CDD6F4"/>
                </a:solidFill>
                <a:latin typeface="Calibri"/>
              </a:rPr>
              <a:t>Continual learning. </a:t>
            </a:r>
            <a:r>
              <a:rPr sz="1200">
                <a:solidFill>
                  <a:srgbClr val="A6ADC8"/>
                </a:solidFill>
                <a:latin typeface="Calibri"/>
              </a:rPr>
              <a:t>Practical basis for controlled learning loops from Xaira experiments and expert feedback.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955279" y="2103120"/>
            <a:ext cx="3931920" cy="2194560"/>
          </a:xfrm>
          <a:prstGeom prst="rect">
            <a:avLst/>
          </a:prstGeom>
          <a:solidFill>
            <a:srgbClr val="352A40"/>
          </a:solidFill>
          <a:ln w="6350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7955279" y="2103120"/>
            <a:ext cx="3931920" cy="36576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092440" y="2212848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CBA6F7"/>
                </a:solidFill>
                <a:latin typeface="Calibri"/>
              </a:rPr>
              <a:t>CORE ECONOMIC ARGUMENT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092440" y="2468880"/>
            <a:ext cx="356616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1">
                <a:solidFill>
                  <a:srgbClr val="CDD6F4"/>
                </a:solidFill>
                <a:latin typeface="Calibri"/>
              </a:rPr>
              <a:t>"Xaira can capture the progress of the entire open-model ecosystem while investing its proprietary resources in scientific intelligence that competitors cannot easily reproduce."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1E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10972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7F849C"/>
                </a:solidFill>
                <a:latin typeface="Calibri"/>
              </a:rPr>
              <a:t>XAIRA THERAPEUTICS · CONFIDENTIAL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0" y="10972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 i="0">
                <a:solidFill>
                  <a:srgbClr val="A6ADC8"/>
                </a:solidFill>
                <a:latin typeface="Calibri"/>
              </a:rPr>
              <a:t>Open and Closed Will Both Matter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6492240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7F849C"/>
                </a:solidFill>
                <a:latin typeface="Calibri"/>
              </a:rPr>
              <a:t>Version 2 · July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0" y="6492240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 i="0">
                <a:solidFill>
                  <a:srgbClr val="7F849C"/>
                </a:solidFill>
                <a:latin typeface="Calibri"/>
              </a:rPr>
              <a:t>5 / 17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830568"/>
            <a:ext cx="3584985" cy="27432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77724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CBA6F7"/>
                </a:solidFill>
                <a:latin typeface="Calibri"/>
              </a:rPr>
              <a:t>STRATEGIC BALANCE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97280"/>
            <a:ext cx="10515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CDD6F4"/>
                </a:solidFill>
                <a:latin typeface="Calibri"/>
              </a:rPr>
              <a:t>Open and closed models will both matter</a:t>
            </a:r>
          </a:p>
        </p:txBody>
      </p:sp>
      <p:sp>
        <p:nvSpPr>
          <p:cNvPr id="9" name="Rectangle 8"/>
          <p:cNvSpPr/>
          <p:nvPr/>
        </p:nvSpPr>
        <p:spPr>
          <a:xfrm>
            <a:off x="365760" y="1920240"/>
            <a:ext cx="5577840" cy="4114800"/>
          </a:xfrm>
          <a:prstGeom prst="rect">
            <a:avLst/>
          </a:prstGeom>
          <a:solidFill>
            <a:srgbClr val="313244"/>
          </a:solidFill>
          <a:ln w="6350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65760" y="1920240"/>
            <a:ext cx="5577840" cy="36576"/>
          </a:xfrm>
          <a:prstGeom prst="rect">
            <a:avLst/>
          </a:prstGeom>
          <a:solidFill>
            <a:srgbClr val="89B4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02920" y="1993392"/>
            <a:ext cx="5394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89B4FA"/>
                </a:solidFill>
                <a:latin typeface="Calibri"/>
              </a:rPr>
              <a:t>Closed frontier models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2359152"/>
            <a:ext cx="2743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E3A1"/>
                </a:solidFill>
                <a:latin typeface="Calibri"/>
              </a:rPr>
              <a:t>STRENGTHS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2542032"/>
            <a:ext cx="530352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CDD6F4"/>
                </a:solidFill>
                <a:latin typeface="Calibri"/>
              </a:rPr>
              <a:t>+ Strongest capabilities on some tasks today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2798064"/>
            <a:ext cx="530352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CDD6F4"/>
                </a:solidFill>
                <a:latin typeface="Calibri"/>
              </a:rPr>
              <a:t>+ Mature managed infrastructure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3054096"/>
            <a:ext cx="530352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CDD6F4"/>
                </a:solidFill>
                <a:latin typeface="Calibri"/>
              </a:rPr>
              <a:t>+ Rapid access to new capabilities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3310128"/>
            <a:ext cx="530352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CDD6F4"/>
                </a:solidFill>
                <a:latin typeface="Calibri"/>
              </a:rPr>
              <a:t>+ Lower initial engineering burden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3639312"/>
            <a:ext cx="2743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F38BA8"/>
                </a:solidFill>
                <a:latin typeface="Calibri"/>
              </a:rPr>
              <a:t>LIMITATIONS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3840480"/>
            <a:ext cx="530352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A6ADC8"/>
                </a:solidFill>
                <a:latin typeface="Calibri"/>
              </a:rPr>
              <a:t>— External API dependency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2920" y="4078224"/>
            <a:ext cx="530352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A6ADC8"/>
                </a:solidFill>
                <a:latin typeface="Calibri"/>
              </a:rPr>
              <a:t>— Limited control over weights/training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4315968"/>
            <a:ext cx="530352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A6ADC8"/>
                </a:solidFill>
                <a:latin typeface="Calibri"/>
              </a:rPr>
              <a:t>— Data-governance and privacy concerns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4553712"/>
            <a:ext cx="530352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A6ADC8"/>
                </a:solidFill>
                <a:latin typeface="Calibri"/>
              </a:rPr>
              <a:t>— Changing pricing and access policies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2920" y="4791456"/>
            <a:ext cx="530352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A6ADC8"/>
                </a:solidFill>
                <a:latin typeface="Calibri"/>
              </a:rPr>
              <a:t>— Strategic dependency on provider roadmap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172200" y="1920240"/>
            <a:ext cx="5577840" cy="4114800"/>
          </a:xfrm>
          <a:prstGeom prst="rect">
            <a:avLst/>
          </a:prstGeom>
          <a:solidFill>
            <a:srgbClr val="313244"/>
          </a:solidFill>
          <a:ln w="6350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6172200" y="1920240"/>
            <a:ext cx="5577840" cy="36576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309360" y="1993392"/>
            <a:ext cx="5394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CBA6F7"/>
                </a:solidFill>
                <a:latin typeface="Calibri"/>
              </a:rPr>
              <a:t>Open-weight models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309360" y="2359152"/>
            <a:ext cx="2743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E3A1"/>
                </a:solidFill>
                <a:latin typeface="Calibri"/>
              </a:rPr>
              <a:t>STRENGTHS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309360" y="2542032"/>
            <a:ext cx="530352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CDD6F4"/>
                </a:solidFill>
                <a:latin typeface="Calibri"/>
              </a:rPr>
              <a:t>+ Deployment control and private inference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309360" y="2798064"/>
            <a:ext cx="530352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CDD6F4"/>
                </a:solidFill>
                <a:latin typeface="Calibri"/>
              </a:rPr>
              <a:t>+ Stronger customization and fine-tuning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309360" y="3054096"/>
            <a:ext cx="530352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CDD6F4"/>
                </a:solidFill>
                <a:latin typeface="Calibri"/>
              </a:rPr>
              <a:t>+ Flexible integration with internal systems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309360" y="3310128"/>
            <a:ext cx="530352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CDD6F4"/>
                </a:solidFill>
                <a:latin typeface="Calibri"/>
              </a:rPr>
              <a:t>+ Distillation and continual adaptation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309360" y="3566160"/>
            <a:ext cx="530352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CDD6F4"/>
                </a:solidFill>
                <a:latin typeface="Calibri"/>
              </a:rPr>
              <a:t>+ Reduced provider dependency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309360" y="3895344"/>
            <a:ext cx="2743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F38BA8"/>
                </a:solidFill>
                <a:latin typeface="Calibri"/>
              </a:rPr>
              <a:t>LIMITATIONS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309360" y="4096512"/>
            <a:ext cx="530352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A6ADC8"/>
                </a:solidFill>
                <a:latin typeface="Calibri"/>
              </a:rPr>
              <a:t>— Infrastructure and talent requirements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309360" y="4334256"/>
            <a:ext cx="530352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A6ADC8"/>
                </a:solidFill>
                <a:latin typeface="Calibri"/>
              </a:rPr>
              <a:t>— Potentially weaker on some frontier tasks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309360" y="4572000"/>
            <a:ext cx="530352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A6ADC8"/>
                </a:solidFill>
                <a:latin typeface="Calibri"/>
              </a:rPr>
              <a:t>— Licensing complexity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309360" y="4809744"/>
            <a:ext cx="530352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A6ADC8"/>
                </a:solidFill>
                <a:latin typeface="Calibri"/>
              </a:rPr>
              <a:t>— Rapid model obsolescence</a:t>
            </a:r>
          </a:p>
        </p:txBody>
      </p:sp>
      <p:sp>
        <p:nvSpPr>
          <p:cNvPr id="37" name="Rectangle 36"/>
          <p:cNvSpPr/>
          <p:nvPr/>
        </p:nvSpPr>
        <p:spPr>
          <a:xfrm>
            <a:off x="365760" y="6080760"/>
            <a:ext cx="11338560" cy="548640"/>
          </a:xfrm>
          <a:prstGeom prst="rect">
            <a:avLst/>
          </a:prstGeom>
          <a:solidFill>
            <a:srgbClr val="2A352E"/>
          </a:solidFill>
          <a:ln w="6350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365760" y="6080760"/>
            <a:ext cx="11338560" cy="36576"/>
          </a:xfrm>
          <a:prstGeom prst="rect">
            <a:avLst/>
          </a:prstGeom>
          <a:solidFill>
            <a:srgbClr val="A6E3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502920" y="6144768"/>
            <a:ext cx="10972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A6E3A1"/>
                </a:solidFill>
                <a:latin typeface="Calibri"/>
              </a:rPr>
              <a:t>Recommendation: model-agnostic hybrid strategy — prefer open where requirements are met · retain closed as teachers, evaluators, fallbacks · route by performance, privacy, cost, latency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1E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10972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7F849C"/>
                </a:solidFill>
                <a:latin typeface="Calibri"/>
              </a:rPr>
              <a:t>XAIRA THERAPEUTICS · CONFIDENTIAL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0" y="10972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 i="0">
                <a:solidFill>
                  <a:srgbClr val="A6ADC8"/>
                </a:solidFill>
                <a:latin typeface="Calibri"/>
              </a:rPr>
              <a:t>The Global Ecosystem Is Diverging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6492240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7F849C"/>
                </a:solidFill>
                <a:latin typeface="Calibri"/>
              </a:rPr>
              <a:t>Version 2 · July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0" y="6492240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 i="0">
                <a:solidFill>
                  <a:srgbClr val="7F849C"/>
                </a:solidFill>
                <a:latin typeface="Calibri"/>
              </a:rPr>
              <a:t>6 / 17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830568"/>
            <a:ext cx="4301983" cy="27432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77724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CBA6F7"/>
                </a:solidFill>
                <a:latin typeface="Calibri"/>
              </a:rPr>
              <a:t>GEOPOLITICAL LANDSCAPE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97280"/>
            <a:ext cx="10515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CDD6F4"/>
                </a:solidFill>
                <a:latin typeface="Calibri"/>
              </a:rPr>
              <a:t>The global model ecosystem is diverging</a:t>
            </a:r>
          </a:p>
        </p:txBody>
      </p:sp>
      <p:sp>
        <p:nvSpPr>
          <p:cNvPr id="9" name="Rectangle 8"/>
          <p:cNvSpPr/>
          <p:nvPr/>
        </p:nvSpPr>
        <p:spPr>
          <a:xfrm>
            <a:off x="365760" y="1920240"/>
            <a:ext cx="5394960" cy="4297680"/>
          </a:xfrm>
          <a:prstGeom prst="rect">
            <a:avLst/>
          </a:prstGeom>
          <a:solidFill>
            <a:srgbClr val="313244"/>
          </a:solidFill>
          <a:ln w="6350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65760" y="1920240"/>
            <a:ext cx="5394960" cy="36576"/>
          </a:xfrm>
          <a:prstGeom prst="rect">
            <a:avLst/>
          </a:prstGeom>
          <a:solidFill>
            <a:srgbClr val="F38B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02920" y="1993392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38BA8"/>
                </a:solidFill>
                <a:latin typeface="Calibri"/>
              </a:rPr>
              <a:t>🇨🇳  China — Open-weight acceleration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2920" y="2395728"/>
            <a:ext cx="5074920" cy="420624"/>
          </a:xfrm>
          <a:prstGeom prst="rect">
            <a:avLst/>
          </a:prstGeom>
          <a:solidFill>
            <a:srgbClr val="252538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0080" y="2432304"/>
            <a:ext cx="18288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  <a:latin typeface="Calibri"/>
              </a:rPr>
              <a:t>DeepSeek-V4-Pro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2615184"/>
            <a:ext cx="4754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  <a:latin typeface="Calibri"/>
              </a:rPr>
              <a:t>1.6T/49B · 1M ctx · Text · License review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2871216"/>
            <a:ext cx="5074920" cy="420624"/>
          </a:xfrm>
          <a:prstGeom prst="rect">
            <a:avLst/>
          </a:prstGeom>
          <a:solidFill>
            <a:srgbClr val="252538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" y="2907792"/>
            <a:ext cx="18288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  <a:latin typeface="Calibri"/>
              </a:rPr>
              <a:t>Qwen3-235B-A22B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" y="3090672"/>
            <a:ext cx="4754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  <a:latin typeface="Calibri"/>
              </a:rPr>
              <a:t>235B/22B · 131K ctx · Text · Apache 2.0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02920" y="3346704"/>
            <a:ext cx="5074920" cy="420624"/>
          </a:xfrm>
          <a:prstGeom prst="rect">
            <a:avLst/>
          </a:prstGeom>
          <a:solidFill>
            <a:srgbClr val="252538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0080" y="3383280"/>
            <a:ext cx="18288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  <a:latin typeface="Calibri"/>
              </a:rPr>
              <a:t>GLM-5.2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" y="3566160"/>
            <a:ext cx="4754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  <a:latin typeface="Calibri"/>
              </a:rPr>
              <a:t>MoE · 1M ctx · Text · MIT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02920" y="3822192"/>
            <a:ext cx="5074920" cy="420624"/>
          </a:xfrm>
          <a:prstGeom prst="rect">
            <a:avLst/>
          </a:prstGeom>
          <a:solidFill>
            <a:srgbClr val="252538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40080" y="3858768"/>
            <a:ext cx="18288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  <a:latin typeface="Calibri"/>
              </a:rPr>
              <a:t>Kimi K2.6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0080" y="4041648"/>
            <a:ext cx="4754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  <a:latin typeface="Calibri"/>
              </a:rPr>
              <a:t>1T/32B · 256K ctx · Text+Vision · License review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02920" y="4315968"/>
            <a:ext cx="5074920" cy="777240"/>
          </a:xfrm>
          <a:prstGeom prst="rect">
            <a:avLst/>
          </a:prstGeom>
          <a:solidFill>
            <a:srgbClr val="2E2A20"/>
          </a:solidFill>
          <a:ln w="6350">
            <a:solidFill>
              <a:srgbClr val="5A50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0080" y="4370832"/>
            <a:ext cx="475488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F9E2AF"/>
                </a:solidFill>
                <a:latin typeface="Calibri"/>
              </a:rPr>
              <a:t>⚠ Important: License terms · commercial restrictions · cybersecurity review · supply-chain risk · model provenance · regulatory considerations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309360" y="1920240"/>
            <a:ext cx="5577840" cy="4297680"/>
          </a:xfrm>
          <a:prstGeom prst="rect">
            <a:avLst/>
          </a:prstGeom>
          <a:solidFill>
            <a:srgbClr val="313244"/>
          </a:solidFill>
          <a:ln w="6350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6309360" y="1920240"/>
            <a:ext cx="5577840" cy="36576"/>
          </a:xfrm>
          <a:prstGeom prst="rect">
            <a:avLst/>
          </a:prstGeom>
          <a:solidFill>
            <a:srgbClr val="89B4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446520" y="1993392"/>
            <a:ext cx="5303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89B4FA"/>
                </a:solidFill>
                <a:latin typeface="Calibri"/>
              </a:rPr>
              <a:t>🇺🇸  United States — Closed frontier + emerging open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46520" y="2377440"/>
            <a:ext cx="2743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7F849C"/>
                </a:solidFill>
                <a:latin typeface="Calibri"/>
              </a:rPr>
              <a:t>CLOSED FRONTIER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446520" y="2587752"/>
            <a:ext cx="5212080" cy="356616"/>
          </a:xfrm>
          <a:prstGeom prst="rect">
            <a:avLst/>
          </a:prstGeom>
          <a:solidFill>
            <a:srgbClr val="252538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565392" y="2615184"/>
            <a:ext cx="164592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CDD6F4"/>
                </a:solidFill>
                <a:latin typeface="Calibri"/>
              </a:rPr>
              <a:t>GPT-5 / o3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565392" y="2541827174400"/>
            <a:ext cx="484632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7F849C"/>
                </a:solidFill>
                <a:latin typeface="Calibri"/>
              </a:rPr>
              <a:t>OpenAI · API only · No weights · Frontier reasoning</a:t>
            </a:r>
          </a:p>
        </p:txBody>
      </p:sp>
      <p:sp>
        <p:nvSpPr>
          <p:cNvPr id="33" name="Rectangle 32"/>
          <p:cNvSpPr/>
          <p:nvPr/>
        </p:nvSpPr>
        <p:spPr>
          <a:xfrm>
            <a:off x="6446520" y="2990088"/>
            <a:ext cx="5212080" cy="356616"/>
          </a:xfrm>
          <a:prstGeom prst="rect">
            <a:avLst/>
          </a:prstGeom>
          <a:solidFill>
            <a:srgbClr val="252538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565392" y="3017520"/>
            <a:ext cx="164592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CDD6F4"/>
                </a:solidFill>
                <a:latin typeface="Calibri"/>
              </a:rPr>
              <a:t>Claude Sonnet 4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65392" y="2909723212800"/>
            <a:ext cx="484632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7F849C"/>
                </a:solidFill>
                <a:latin typeface="Calibri"/>
              </a:rPr>
              <a:t>Anthropic · API only · No weights · Safety + reasoning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446520" y="3392424"/>
            <a:ext cx="5212080" cy="356616"/>
          </a:xfrm>
          <a:prstGeom prst="rect">
            <a:avLst/>
          </a:prstGeom>
          <a:solidFill>
            <a:srgbClr val="252538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6565392" y="3419856"/>
            <a:ext cx="164592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CDD6F4"/>
                </a:solidFill>
                <a:latin typeface="Calibri"/>
              </a:rPr>
              <a:t>Gemini 2.5 Pro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565392" y="3277619251200"/>
            <a:ext cx="484632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7F849C"/>
                </a:solidFill>
                <a:latin typeface="Calibri"/>
              </a:rPr>
              <a:t>Google · API only · No weights · Multimodal frontier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446520" y="3813048"/>
            <a:ext cx="2743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7F849C"/>
                </a:solidFill>
                <a:latin typeface="Calibri"/>
              </a:rPr>
              <a:t>OPEN-WEIGHT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446520" y="4023360"/>
            <a:ext cx="5212080" cy="356616"/>
          </a:xfrm>
          <a:prstGeom prst="rect">
            <a:avLst/>
          </a:prstGeom>
          <a:solidFill>
            <a:srgbClr val="252538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6565392" y="4050792"/>
            <a:ext cx="20116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CDD6F4"/>
                </a:solidFill>
                <a:latin typeface="Calibri"/>
              </a:rPr>
              <a:t>Llama 4 Maverick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565392" y="4215384"/>
            <a:ext cx="484632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7F849C"/>
                </a:solidFill>
                <a:latin typeface="Calibri"/>
              </a:rPr>
              <a:t>Meta · 17B/400B · 1M ctx · Text+Image · Community Lic.</a:t>
            </a:r>
          </a:p>
        </p:txBody>
      </p:sp>
      <p:sp>
        <p:nvSpPr>
          <p:cNvPr id="43" name="Rectangle 42"/>
          <p:cNvSpPr/>
          <p:nvPr/>
        </p:nvSpPr>
        <p:spPr>
          <a:xfrm>
            <a:off x="6446520" y="4425696"/>
            <a:ext cx="5212080" cy="356616"/>
          </a:xfrm>
          <a:prstGeom prst="rect">
            <a:avLst/>
          </a:prstGeom>
          <a:solidFill>
            <a:srgbClr val="252538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6565392" y="4453128"/>
            <a:ext cx="20116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CDD6F4"/>
                </a:solidFill>
                <a:latin typeface="Calibri"/>
              </a:rPr>
              <a:t>Inkling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565392" y="4617720"/>
            <a:ext cx="484632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7F849C"/>
                </a:solidFill>
                <a:latin typeface="Calibri"/>
              </a:rPr>
              <a:t>Thinking Machines Lab · 975B/41B · 1M · Text+Image+Audio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446520" y="4892040"/>
            <a:ext cx="5212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  <a:latin typeface="Calibri"/>
              </a:rPr>
              <a:t>Gap: US increasingly concentrating frontier capability in closed providers.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1E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10972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7F849C"/>
                </a:solidFill>
                <a:latin typeface="Calibri"/>
              </a:rPr>
              <a:t>XAIRA THERAPEUTICS · CONFIDENTIAL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0" y="10972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 i="0">
                <a:solidFill>
                  <a:srgbClr val="A6ADC8"/>
                </a:solidFill>
                <a:latin typeface="Calibri"/>
              </a:rPr>
              <a:t>Benefit From Both Ecosystems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6492240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7F849C"/>
                </a:solidFill>
                <a:latin typeface="Calibri"/>
              </a:rPr>
              <a:t>Version 2 · July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0" y="6492240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 i="0">
                <a:solidFill>
                  <a:srgbClr val="7F849C"/>
                </a:solidFill>
                <a:latin typeface="Calibri"/>
              </a:rPr>
              <a:t>7 / 17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830568"/>
            <a:ext cx="5018980" cy="27432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77724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CBA6F7"/>
                </a:solidFill>
                <a:latin typeface="Calibri"/>
              </a:rPr>
              <a:t>ARCHITECTURE STRATEGY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97280"/>
            <a:ext cx="10515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DD6F4"/>
                </a:solidFill>
                <a:latin typeface="Calibri"/>
              </a:rPr>
              <a:t>Xaira should benefit from both ecosystems</a:t>
            </a:r>
          </a:p>
        </p:txBody>
      </p:sp>
      <p:sp>
        <p:nvSpPr>
          <p:cNvPr id="9" name="Rectangle 8"/>
          <p:cNvSpPr/>
          <p:nvPr/>
        </p:nvSpPr>
        <p:spPr>
          <a:xfrm>
            <a:off x="365760" y="2377440"/>
            <a:ext cx="3108960" cy="1371600"/>
          </a:xfrm>
          <a:prstGeom prst="rect">
            <a:avLst/>
          </a:prstGeom>
          <a:solidFill>
            <a:srgbClr val="2E2525"/>
          </a:solidFill>
          <a:ln w="12700">
            <a:solidFill>
              <a:srgbClr val="5A3A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2450592"/>
            <a:ext cx="2834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38BA8"/>
                </a:solidFill>
                <a:latin typeface="Calibri"/>
              </a:rPr>
              <a:t>🇨🇳 Chinese Open-Weight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2724912"/>
            <a:ext cx="28346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A6ADC8"/>
                </a:solidFill>
                <a:latin typeface="Calibri"/>
              </a:rPr>
              <a:t>DeepSeek-V4-Pro · Qwen3
GLM-5.2 · Kimi K2.6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65760" y="3931920"/>
            <a:ext cx="3108960" cy="1280160"/>
          </a:xfrm>
          <a:prstGeom prst="rect">
            <a:avLst/>
          </a:prstGeom>
          <a:solidFill>
            <a:srgbClr val="222A35"/>
          </a:solidFill>
          <a:ln w="12700">
            <a:solidFill>
              <a:srgbClr val="3A4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4005072"/>
            <a:ext cx="2834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89B4FA"/>
                </a:solidFill>
                <a:latin typeface="Calibri"/>
              </a:rPr>
              <a:t>🇺🇸 US Open + Closed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4279392"/>
            <a:ext cx="28346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A6ADC8"/>
                </a:solidFill>
                <a:latin typeface="Calibri"/>
              </a:rPr>
              <a:t>Llama 4 · Inkling
GPT-5 · Claude · Gemini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566160" y="3154680"/>
            <a:ext cx="5486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0" i="0">
                <a:solidFill>
                  <a:srgbClr val="CBA6F7"/>
                </a:solidFill>
                <a:latin typeface="Calibri"/>
              </a:rPr>
              <a:t>→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206240" y="2377440"/>
            <a:ext cx="3749039" cy="2377440"/>
          </a:xfrm>
          <a:prstGeom prst="rect">
            <a:avLst/>
          </a:prstGeom>
          <a:solidFill>
            <a:srgbClr val="352A40"/>
          </a:solidFill>
          <a:ln w="25400">
            <a:solidFill>
              <a:srgbClr val="CBA6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4206240" y="2377440"/>
            <a:ext cx="3749039" cy="45720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343400" y="2468880"/>
            <a:ext cx="34747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1" i="0">
                <a:solidFill>
                  <a:srgbClr val="CBA6F7"/>
                </a:solidFill>
                <a:latin typeface="Calibri"/>
              </a:rPr>
              <a:t>XAIRA-OWNED LAYER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343400" y="2724912"/>
            <a:ext cx="34747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i="0">
                <a:solidFill>
                  <a:srgbClr val="CDD6F4"/>
                </a:solidFill>
                <a:latin typeface="Calibri"/>
              </a:rPr>
              <a:t>Scientific Intelligence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43400" y="3154680"/>
            <a:ext cx="34747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7F849C"/>
                </a:solidFill>
                <a:latin typeface="Calibri"/>
              </a:rPr>
              <a:t>Post-training · Biological reasoning
X-Cell · Knowledge · Governance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046720" y="3154680"/>
            <a:ext cx="457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0" i="0">
                <a:solidFill>
                  <a:srgbClr val="CBA6F7"/>
                </a:solidFill>
                <a:latin typeface="Calibri"/>
              </a:rPr>
              <a:t>→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595360" y="2377440"/>
            <a:ext cx="3200400" cy="2377440"/>
          </a:xfrm>
          <a:prstGeom prst="rect">
            <a:avLst/>
          </a:prstGeom>
          <a:solidFill>
            <a:srgbClr val="253528"/>
          </a:solidFill>
          <a:ln w="12700">
            <a:solidFill>
              <a:srgbClr val="A6E3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732520" y="2468880"/>
            <a:ext cx="2926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A6E3A1"/>
                </a:solidFill>
                <a:latin typeface="Calibri"/>
              </a:rPr>
              <a:t>Drug Discovery Decisions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732520" y="2834640"/>
            <a:ext cx="28346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A6ADC8"/>
                </a:solidFill>
                <a:latin typeface="Calibri"/>
              </a:rPr>
              <a:t>Target selection
Experiment design
Program prioritization
Molecule design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65760" y="5349240"/>
            <a:ext cx="45720" cy="731520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411480" y="5349240"/>
            <a:ext cx="5715000" cy="731520"/>
          </a:xfrm>
          <a:prstGeom prst="rect">
            <a:avLst/>
          </a:prstGeom>
          <a:solidFill>
            <a:srgbClr val="35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594360" y="5440680"/>
            <a:ext cx="54406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1">
                <a:solidFill>
                  <a:srgbClr val="CDD6F4"/>
                </a:solidFill>
                <a:latin typeface="Calibri"/>
              </a:rPr>
              <a:t>"Xaira should not bet its strategy on which country or company wins the base-model race. It should build an architecture that benefits from progress across the entire frontier."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309360" y="5349240"/>
            <a:ext cx="5486400" cy="731520"/>
          </a:xfrm>
          <a:prstGeom prst="rect">
            <a:avLst/>
          </a:prstGeom>
          <a:solidFill>
            <a:srgbClr val="2E2A20"/>
          </a:solidFill>
          <a:ln w="6350">
            <a:solidFill>
              <a:srgbClr val="5A50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46520" y="5394960"/>
            <a:ext cx="5212080" cy="621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F9E2AF"/>
                </a:solidFill>
                <a:latin typeface="Calibri"/>
              </a:rPr>
              <a:t>Data security: Sensitive Xaira data must never be exposed to an external provider without appropriate legal, security, privacy, and technical review.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1E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10972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7F849C"/>
                </a:solidFill>
                <a:latin typeface="Calibri"/>
              </a:rPr>
              <a:t>XAIRA THERAPEUTICS · CONFIDENTIAL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0" y="10972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 i="0">
                <a:solidFill>
                  <a:srgbClr val="A6ADC8"/>
                </a:solidFill>
                <a:latin typeface="Calibri"/>
              </a:rPr>
              <a:t>What Xaira Should Own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6492240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7F849C"/>
                </a:solidFill>
                <a:latin typeface="Calibri"/>
              </a:rPr>
              <a:t>Version 2 · July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0" y="6492240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 i="0">
                <a:solidFill>
                  <a:srgbClr val="7F849C"/>
                </a:solidFill>
                <a:latin typeface="Calibri"/>
              </a:rPr>
              <a:t>8 / 17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830568"/>
            <a:ext cx="5735977" cy="27432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77724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CBA6F7"/>
                </a:solidFill>
                <a:latin typeface="Calibri"/>
              </a:rPr>
              <a:t>STRATEGIC CLARITY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97280"/>
            <a:ext cx="10515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CDD6F4"/>
                </a:solidFill>
                <a:latin typeface="Calibri"/>
              </a:rPr>
              <a:t>What Xaira should — and should not — own</a:t>
            </a:r>
          </a:p>
        </p:txBody>
      </p:sp>
      <p:sp>
        <p:nvSpPr>
          <p:cNvPr id="9" name="Rectangle 8"/>
          <p:cNvSpPr/>
          <p:nvPr/>
        </p:nvSpPr>
        <p:spPr>
          <a:xfrm>
            <a:off x="365760" y="2011680"/>
            <a:ext cx="5669280" cy="320040"/>
          </a:xfrm>
          <a:prstGeom prst="rect">
            <a:avLst/>
          </a:prstGeom>
          <a:solidFill>
            <a:srgbClr val="3535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2075688"/>
            <a:ext cx="53949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7F849C"/>
                </a:solidFill>
                <a:latin typeface="Calibri"/>
              </a:rPr>
              <a:t>✗  Xaira does NOT need to own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65760" y="2340864"/>
            <a:ext cx="5669280" cy="347472"/>
          </a:xfrm>
          <a:prstGeom prst="rect">
            <a:avLst/>
          </a:prstGeom>
          <a:solidFill>
            <a:srgbClr val="282835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02920" y="2395728"/>
            <a:ext cx="53949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7F849C"/>
                </a:solidFill>
                <a:latin typeface="Calibri"/>
              </a:rPr>
              <a:t>— A general-purpose pretrained model from scratch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65760" y="2724912"/>
            <a:ext cx="5669280" cy="347472"/>
          </a:xfrm>
          <a:prstGeom prst="rect">
            <a:avLst/>
          </a:prstGeom>
          <a:solidFill>
            <a:srgbClr val="282835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2920" y="2779776"/>
            <a:ext cx="53949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7F849C"/>
                </a:solidFill>
                <a:latin typeface="Calibri"/>
              </a:rPr>
              <a:t>— The world's largest training cluster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65760" y="3108960"/>
            <a:ext cx="5669280" cy="347472"/>
          </a:xfrm>
          <a:prstGeom prst="rect">
            <a:avLst/>
          </a:prstGeom>
          <a:solidFill>
            <a:srgbClr val="282835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02920" y="3163824"/>
            <a:ext cx="53949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7F849C"/>
                </a:solidFill>
                <a:latin typeface="Calibri"/>
              </a:rPr>
              <a:t>— Generic coding or language capabilities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65760" y="3493008"/>
            <a:ext cx="5669280" cy="347472"/>
          </a:xfrm>
          <a:prstGeom prst="rect">
            <a:avLst/>
          </a:prstGeom>
          <a:solidFill>
            <a:srgbClr val="282835"/>
          </a:solidFill>
          <a:ln w="3175">
            <a:solidFill>
              <a:srgbClr val="454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02920" y="3547872"/>
            <a:ext cx="53949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7F849C"/>
                </a:solidFill>
                <a:latin typeface="Calibri"/>
              </a:rPr>
              <a:t>— A permanent commitment to one foundation model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309360" y="2011680"/>
            <a:ext cx="5577840" cy="320040"/>
          </a:xfrm>
          <a:prstGeom prst="rect">
            <a:avLst/>
          </a:prstGeom>
          <a:solidFill>
            <a:srgbClr val="35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46520" y="2075688"/>
            <a:ext cx="53035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BA6F7"/>
                </a:solidFill>
                <a:latin typeface="Calibri"/>
              </a:rPr>
              <a:t>✓  Xaira SHOULD own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309360" y="2340864"/>
            <a:ext cx="5577840" cy="347472"/>
          </a:xfrm>
          <a:prstGeom prst="rect">
            <a:avLst/>
          </a:prstGeom>
          <a:solidFill>
            <a:srgbClr val="322A3C"/>
          </a:solidFill>
          <a:ln w="3175">
            <a:solidFill>
              <a:srgbClr val="4A3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446520" y="2395728"/>
            <a:ext cx="53035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A6ADC8"/>
                </a:solidFill>
                <a:latin typeface="Calibri"/>
              </a:rPr>
              <a:t>● Scientific post-training data and evaluation benchmarks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309360" y="2724912"/>
            <a:ext cx="5577840" cy="347472"/>
          </a:xfrm>
          <a:prstGeom prst="rect">
            <a:avLst/>
          </a:prstGeom>
          <a:solidFill>
            <a:srgbClr val="322A3C"/>
          </a:solidFill>
          <a:ln w="3175">
            <a:solidFill>
              <a:srgbClr val="4A3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446520" y="2779776"/>
            <a:ext cx="53035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A6ADC8"/>
                </a:solidFill>
                <a:latin typeface="Calibri"/>
              </a:rPr>
              <a:t>● Biological and therapeutic reasoning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309360" y="3108960"/>
            <a:ext cx="5577840" cy="347472"/>
          </a:xfrm>
          <a:prstGeom prst="rect">
            <a:avLst/>
          </a:prstGeom>
          <a:solidFill>
            <a:srgbClr val="322A3C"/>
          </a:solidFill>
          <a:ln w="3175">
            <a:solidFill>
              <a:srgbClr val="4A3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46520" y="3163824"/>
            <a:ext cx="53035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A6ADC8"/>
                </a:solidFill>
                <a:latin typeface="Calibri"/>
              </a:rPr>
              <a:t>● Program memory and internal knowledge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309360" y="3493008"/>
            <a:ext cx="5577840" cy="347472"/>
          </a:xfrm>
          <a:prstGeom prst="rect">
            <a:avLst/>
          </a:prstGeom>
          <a:solidFill>
            <a:srgbClr val="322A3C"/>
          </a:solidFill>
          <a:ln w="3175">
            <a:solidFill>
              <a:srgbClr val="4A3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446520" y="3547872"/>
            <a:ext cx="53035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A6ADC8"/>
                </a:solidFill>
                <a:latin typeface="Calibri"/>
              </a:rPr>
              <a:t>● X-Cell and X-Scientist integration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309360" y="3877056"/>
            <a:ext cx="5577840" cy="347472"/>
          </a:xfrm>
          <a:prstGeom prst="rect">
            <a:avLst/>
          </a:prstGeom>
          <a:solidFill>
            <a:srgbClr val="322A3C"/>
          </a:solidFill>
          <a:ln w="3175">
            <a:solidFill>
              <a:srgbClr val="4A3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446520" y="3931920"/>
            <a:ext cx="53035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A6ADC8"/>
                </a:solidFill>
                <a:latin typeface="Calibri"/>
              </a:rPr>
              <a:t>● Scientific tools and workflow orchestration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309360" y="4261104"/>
            <a:ext cx="5577840" cy="347472"/>
          </a:xfrm>
          <a:prstGeom prst="rect">
            <a:avLst/>
          </a:prstGeom>
          <a:solidFill>
            <a:srgbClr val="322A3C"/>
          </a:solidFill>
          <a:ln w="3175">
            <a:solidFill>
              <a:srgbClr val="4A3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46520" y="4315968"/>
            <a:ext cx="53035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A6ADC8"/>
                </a:solidFill>
                <a:latin typeface="Calibri"/>
              </a:rPr>
              <a:t>● Expert feedback systems and experimental learning loops</a:t>
            </a:r>
          </a:p>
        </p:txBody>
      </p:sp>
      <p:sp>
        <p:nvSpPr>
          <p:cNvPr id="33" name="Rectangle 32"/>
          <p:cNvSpPr/>
          <p:nvPr/>
        </p:nvSpPr>
        <p:spPr>
          <a:xfrm>
            <a:off x="6309360" y="4645152"/>
            <a:ext cx="5577840" cy="347472"/>
          </a:xfrm>
          <a:prstGeom prst="rect">
            <a:avLst/>
          </a:prstGeom>
          <a:solidFill>
            <a:srgbClr val="322A3C"/>
          </a:solidFill>
          <a:ln w="3175">
            <a:solidFill>
              <a:srgbClr val="4A3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446520" y="4700016"/>
            <a:ext cx="53035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A6ADC8"/>
                </a:solidFill>
                <a:latin typeface="Calibri"/>
              </a:rPr>
              <a:t>● Model routing and governance</a:t>
            </a:r>
          </a:p>
        </p:txBody>
      </p:sp>
      <p:sp>
        <p:nvSpPr>
          <p:cNvPr id="35" name="Rectangle 34"/>
          <p:cNvSpPr/>
          <p:nvPr/>
        </p:nvSpPr>
        <p:spPr>
          <a:xfrm>
            <a:off x="6309360" y="5029200"/>
            <a:ext cx="5577840" cy="347472"/>
          </a:xfrm>
          <a:prstGeom prst="rect">
            <a:avLst/>
          </a:prstGeom>
          <a:solidFill>
            <a:srgbClr val="3A2E46"/>
          </a:solidFill>
          <a:ln w="12700">
            <a:solidFill>
              <a:srgbClr val="CBA6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446520" y="5084064"/>
            <a:ext cx="53035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  <a:latin typeface="Calibri"/>
              </a:rPr>
              <a:t>● The therapeutic decisions</a:t>
            </a:r>
          </a:p>
        </p:txBody>
      </p:sp>
      <p:sp>
        <p:nvSpPr>
          <p:cNvPr id="37" name="Rectangle 36"/>
          <p:cNvSpPr/>
          <p:nvPr/>
        </p:nvSpPr>
        <p:spPr>
          <a:xfrm>
            <a:off x="365760" y="5577840"/>
            <a:ext cx="45720" cy="594360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411480" y="5577840"/>
            <a:ext cx="11384280" cy="594360"/>
          </a:xfrm>
          <a:prstGeom prst="rect">
            <a:avLst/>
          </a:prstGeom>
          <a:solidFill>
            <a:srgbClr val="35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594360" y="5669280"/>
            <a:ext cx="111099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1">
                <a:solidFill>
                  <a:srgbClr val="CDD6F4"/>
                </a:solidFill>
                <a:latin typeface="Calibri"/>
              </a:rPr>
              <a:t>"We do not need to own general intelligence. We need to own what general intelligence becomes inside Xaira."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1E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10972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7F849C"/>
                </a:solidFill>
                <a:latin typeface="Calibri"/>
              </a:rPr>
              <a:t>XAIRA THERAPEUTICS · CONFIDENTIAL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0" y="10972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 i="0">
                <a:solidFill>
                  <a:srgbClr val="A6ADC8"/>
                </a:solidFill>
                <a:latin typeface="Calibri"/>
              </a:rPr>
              <a:t>The Architecture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6492240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7F849C"/>
                </a:solidFill>
                <a:latin typeface="Calibri"/>
              </a:rPr>
              <a:t>Version 2 · July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0" y="6492240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 i="0">
                <a:solidFill>
                  <a:srgbClr val="7F849C"/>
                </a:solidFill>
                <a:latin typeface="Calibri"/>
              </a:rPr>
              <a:t>9 / 17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830568"/>
            <a:ext cx="6452974" cy="27432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77724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CBA6F7"/>
                </a:solidFill>
                <a:latin typeface="Calibri"/>
              </a:rPr>
              <a:t>ARCHITECTURE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97280"/>
            <a:ext cx="10515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CDD6F4"/>
                </a:solidFill>
                <a:latin typeface="Calibri"/>
              </a:rPr>
              <a:t>The Xaira scientific intelligence architecture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1828800"/>
            <a:ext cx="6858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A6ADC8"/>
                </a:solidFill>
                <a:latin typeface="Calibri"/>
              </a:rPr>
              <a:t>Four layers. One feedback loop. The Xaira-owned layer is the core.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114800" y="1485900"/>
            <a:ext cx="7680960" cy="868680"/>
          </a:xfrm>
          <a:prstGeom prst="rect">
            <a:avLst/>
          </a:prstGeom>
          <a:solidFill>
            <a:srgbClr val="252C38"/>
          </a:solidFill>
          <a:ln w="12700">
            <a:solidFill>
              <a:srgbClr val="3A4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224528" y="1559052"/>
            <a:ext cx="74980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89B4FA"/>
                </a:solidFill>
                <a:latin typeface="Calibri"/>
              </a:rPr>
              <a:t>INTERCHANGEABLE FRONTIER MODEL LAYER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24528" y="1833372"/>
            <a:ext cx="74980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A6ADC8"/>
                </a:solidFill>
                <a:latin typeface="Calibri"/>
              </a:rPr>
              <a:t>Chinese open-weight · US open-weight · Closed frontier · Future models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927848" y="2354580"/>
            <a:ext cx="54864" cy="228600"/>
          </a:xfrm>
          <a:prstGeom prst="rect">
            <a:avLst/>
          </a:prstGeom>
          <a:solidFill>
            <a:srgbClr val="3A4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114800" y="2583180"/>
            <a:ext cx="7680960" cy="868680"/>
          </a:xfrm>
          <a:prstGeom prst="rect">
            <a:avLst/>
          </a:prstGeom>
          <a:solidFill>
            <a:srgbClr val="352A40"/>
          </a:solidFill>
          <a:ln w="25400">
            <a:solidFill>
              <a:srgbClr val="CBA6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224528" y="2656332"/>
            <a:ext cx="74980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CBA6F7"/>
                </a:solidFill>
                <a:latin typeface="Calibri"/>
              </a:rPr>
              <a:t>◆  XAIRA-OWNED SCIENTIFIC INTELLIGENCE LAYER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24528" y="2930652"/>
            <a:ext cx="74980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CDD6F4"/>
                </a:solidFill>
                <a:latin typeface="Calibri"/>
              </a:rPr>
              <a:t>Scientific reasoning · Domain post-training · Internal knowledge
Evidence attribution · Uncertainty calibration · Model routing · Governance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927848" y="3451860"/>
            <a:ext cx="54864" cy="228600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4114800" y="3680460"/>
            <a:ext cx="7680960" cy="868680"/>
          </a:xfrm>
          <a:prstGeom prst="rect">
            <a:avLst/>
          </a:prstGeom>
          <a:solidFill>
            <a:srgbClr val="223230"/>
          </a:solidFill>
          <a:ln w="12700">
            <a:solidFill>
              <a:srgbClr val="3A5A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224528" y="3753612"/>
            <a:ext cx="74980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94E2D5"/>
                </a:solidFill>
                <a:latin typeface="Calibri"/>
              </a:rPr>
              <a:t>XAIRA MODELS AND EXECUTION SYSTEMS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224528" y="4027932"/>
            <a:ext cx="74980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A6ADC8"/>
                </a:solidFill>
                <a:latin typeface="Calibri"/>
              </a:rPr>
              <a:t>X-Cell · Biological foundation models · X-Scientist · Scientific agents
Tools · Analysis pipelines · Lab systems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927848" y="4549140"/>
            <a:ext cx="54864" cy="228600"/>
          </a:xfrm>
          <a:prstGeom prst="rect">
            <a:avLst/>
          </a:prstGeom>
          <a:solidFill>
            <a:srgbClr val="3A5A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4114800" y="4777740"/>
            <a:ext cx="7680960" cy="868680"/>
          </a:xfrm>
          <a:prstGeom prst="rect">
            <a:avLst/>
          </a:prstGeom>
          <a:solidFill>
            <a:srgbClr val="223226"/>
          </a:solidFill>
          <a:ln w="12700">
            <a:solidFill>
              <a:srgbClr val="3A5A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224528" y="4850892"/>
            <a:ext cx="74980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A6E3A1"/>
                </a:solidFill>
                <a:latin typeface="Calibri"/>
              </a:rPr>
              <a:t>THERAPEUTIC DECISIONS AND EXPERIMENTS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224528" y="5125212"/>
            <a:ext cx="74980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A6ADC8"/>
                </a:solidFill>
                <a:latin typeface="Calibri"/>
              </a:rPr>
              <a:t>Target selection · Experiment design · Program prioritization
Molecule design · Translation strategy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7200" y="1920240"/>
            <a:ext cx="3200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7F849C"/>
                </a:solidFill>
                <a:latin typeface="Calibri"/>
              </a:rPr>
              <a:t>Key principle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57200" y="2194560"/>
            <a:ext cx="45720" cy="731520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502920" y="2194560"/>
            <a:ext cx="3337560" cy="731520"/>
          </a:xfrm>
          <a:prstGeom prst="rect">
            <a:avLst/>
          </a:prstGeom>
          <a:solidFill>
            <a:srgbClr val="35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85800" y="2286000"/>
            <a:ext cx="30632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1">
                <a:solidFill>
                  <a:srgbClr val="CDD6F4"/>
                </a:solidFill>
                <a:latin typeface="Calibri"/>
              </a:rPr>
              <a:t>Frontier models are interchangeable. The scientific intelligence layer is the moat.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57200" y="3063240"/>
            <a:ext cx="32918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7F849C"/>
                </a:solidFill>
                <a:latin typeface="Calibri"/>
              </a:rPr>
              <a:t>Feedback loop: experiments and scientist decisions flow back into the Xaira-owned layer, creating compounding value.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57200" y="3977639"/>
            <a:ext cx="3291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BA6F7"/>
                </a:solidFill>
                <a:latin typeface="Calibri"/>
              </a:rPr>
              <a:t>⟳ Feedback loop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