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Open Frontier Intelligence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716997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8229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XAIRA THERAPEUTICS · STRATEGIC PROPOSAL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1143000"/>
            <a:ext cx="73152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280160"/>
            <a:ext cx="91440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CDD6F4"/>
                </a:solidFill>
                <a:latin typeface="Calibri"/>
              </a:rPr>
              <a:t>Open Frontier Intelligence
for Drug Discovery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A6ADC8"/>
                </a:solidFill>
                <a:latin typeface="Calibri"/>
              </a:rPr>
              <a:t>A Strategic Proposal for Xaira Leadership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840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  <a:latin typeface="Calibri"/>
              </a:rPr>
              <a:t>Bo Wang · Chief AI Scientist     |     July 2026     |     Landscape verified July 22, 2026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" y="4434840"/>
            <a:ext cx="45720" cy="82296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85800" y="4434840"/>
            <a:ext cx="8183880" cy="82296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4526280"/>
            <a:ext cx="79095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"We do not need to own general intelligence.
We need to own what general intelligence becomes inside Xaira."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Why Xaira Has the Right to Win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10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7169971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XAIRA'S MOAT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Why Xaira has the right to win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965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6ADC8"/>
                </a:solidFill>
                <a:latin typeface="Calibri"/>
              </a:rPr>
              <a:t>Most organizations can access the same frontier models. Very few can connect them to this.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2468880"/>
            <a:ext cx="2834640" cy="1005840"/>
          </a:xfrm>
          <a:prstGeom prst="rect">
            <a:avLst/>
          </a:prstGeom>
          <a:solidFill>
            <a:srgbClr val="352A4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0040" y="2468880"/>
            <a:ext cx="28346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1480" y="2560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2578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Proprietary multimodal biological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" y="2926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Internal omics, imaging, structural, experimental datasets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37560" y="2468880"/>
            <a:ext cx="2834640" cy="1005840"/>
          </a:xfrm>
          <a:prstGeom prst="rect">
            <a:avLst/>
          </a:prstGeom>
          <a:solidFill>
            <a:srgbClr val="352A4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37560" y="2468880"/>
            <a:ext cx="28346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29000" y="2560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94760" y="2578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CRISPR perturbation data · X-Atlas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2926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Millions of causal knockdown experiments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55080" y="2468880"/>
            <a:ext cx="2834640" cy="1005840"/>
          </a:xfrm>
          <a:prstGeom prst="rect">
            <a:avLst/>
          </a:prstGeom>
          <a:solidFill>
            <a:srgbClr val="352A4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55080" y="2468880"/>
            <a:ext cx="28346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46520" y="2560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🔬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12280" y="2578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X-Cell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926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Causal virtual cell model trained on perturbation data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372600" y="2468880"/>
            <a:ext cx="2834640" cy="1005840"/>
          </a:xfrm>
          <a:prstGeom prst="rect">
            <a:avLst/>
          </a:prstGeom>
          <a:solidFill>
            <a:srgbClr val="352A4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372600" y="2468880"/>
            <a:ext cx="28346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464040" y="2560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🤖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29800" y="2578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X-Scientist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64040" y="2926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Agentic scientific workflows at scale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20040" y="3611880"/>
            <a:ext cx="2834640" cy="1005840"/>
          </a:xfrm>
          <a:prstGeom prst="rect">
            <a:avLst/>
          </a:prstGeom>
          <a:solidFill>
            <a:srgbClr val="252C38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20040" y="3611880"/>
            <a:ext cx="2834640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11480" y="3703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🏥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" y="3721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Wet-lab infrastructure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" y="4069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Prospective experimental feedback loop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37560" y="3611880"/>
            <a:ext cx="2834640" cy="1005840"/>
          </a:xfrm>
          <a:prstGeom prst="rect">
            <a:avLst/>
          </a:prstGeom>
          <a:solidFill>
            <a:srgbClr val="252C38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337560" y="3611880"/>
            <a:ext cx="2834640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429000" y="3703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💊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794760" y="3721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Internal therapeutic programs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29000" y="4069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Real clinical context for grounding decisions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355080" y="3611880"/>
            <a:ext cx="2834640" cy="1005840"/>
          </a:xfrm>
          <a:prstGeom prst="rect">
            <a:avLst/>
          </a:prstGeom>
          <a:solidFill>
            <a:srgbClr val="22323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355080" y="3611880"/>
            <a:ext cx="2834640" cy="36576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3703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🧑‍🔬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12280" y="3721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Multidisciplinary expertise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46520" y="4069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Biology, chemistry, clinical — in the feedback loop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372600" y="3611880"/>
            <a:ext cx="2834640" cy="1005840"/>
          </a:xfrm>
          <a:prstGeom prst="rect">
            <a:avLst/>
          </a:prstGeom>
          <a:solidFill>
            <a:srgbClr val="22323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9372600" y="3611880"/>
            <a:ext cx="2834640" cy="36576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9464040" y="3703320"/>
            <a:ext cx="3657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Calibri"/>
              </a:rPr>
              <a:t>📡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829800" y="37216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Ability to generate new signal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464040" y="4069080"/>
            <a:ext cx="26517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Every assay, every experiment improves the system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20040" y="4617720"/>
            <a:ext cx="45720" cy="5029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365760" y="4617720"/>
            <a:ext cx="11384280" cy="50292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48640" y="4709160"/>
            <a:ext cx="11109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Open models are the foundation. Xaira's scientific intelligence is the moat.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First Pilot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11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7886968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CONCRETE FIRST STEP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First pilot: target-validation intelligence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920240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One system. One workflow. Connected directly to Xaira's core drug-discovery process.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37744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7F849C"/>
                </a:solidFill>
                <a:latin typeface="Calibri"/>
              </a:rPr>
              <a:t>WHY THIS 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651760"/>
            <a:ext cx="4389120" cy="329184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94360" y="2706624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  <a:latin typeface="Calibri"/>
              </a:rPr>
              <a:t>✓ Connects directly to core drug-discovery process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035808"/>
            <a:ext cx="4389120" cy="329184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3090672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  <a:latin typeface="Calibri"/>
              </a:rPr>
              <a:t>✓ Demonstrates X-Cell integration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419856"/>
            <a:ext cx="4389120" cy="329184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" y="3474720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  <a:latin typeface="Calibri"/>
              </a:rPr>
              <a:t>✓ Creates measurable feedback loop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803904"/>
            <a:ext cx="4389120" cy="329184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385876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  <a:latin typeface="Calibri"/>
              </a:rPr>
              <a:t>✓ Clear decision utility for scientists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2377440"/>
            <a:ext cx="6217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7F849C"/>
                </a:solidFill>
                <a:latin typeface="Calibri"/>
              </a:rPr>
              <a:t>SYSTEM CAPABILITIES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0" y="26517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577840" y="27249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577840" y="27066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97880" y="26883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Ingest evidence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97880" y="28712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Internal and external evidence ingestion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31089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577840" y="31821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577840" y="31638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97880" y="31455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Reason over X-Cell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97880" y="33284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Perturbation data and causal virtual cell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0" y="35661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5577840" y="36393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577840" y="36210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97880" y="36027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Generate hypotheses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97880" y="37856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Competing mechanistic hypotheses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486400" y="40233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577840" y="40965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577840" y="40782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897880" y="40599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Identify uncertainties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97880" y="42428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Critical unknowns that block decisions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0" y="44805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577840" y="45537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577840" y="45354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97880" y="45171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Recommend experiments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897880" y="47000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Discriminating assays to resolve uncertainty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0" y="4937760"/>
            <a:ext cx="6309360" cy="402336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577840" y="5010912"/>
            <a:ext cx="237744" cy="237744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577840" y="49926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CBA6F7"/>
                </a:solidFill>
                <a:latin typeface="Calibri"/>
              </a:rPr>
              <a:t>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897880" y="49743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Coordinate and interpret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97880" y="51572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Agents + tools · Interpret results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486400" y="5394960"/>
            <a:ext cx="6309360" cy="402336"/>
          </a:xfrm>
          <a:prstGeom prst="rect">
            <a:avLst/>
          </a:prstGeom>
          <a:solidFill>
            <a:srgbClr val="352A40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577840" y="5468112"/>
            <a:ext cx="237744" cy="237744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577840" y="5449824"/>
            <a:ext cx="2377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E1E2E"/>
                </a:solidFill>
                <a:latin typeface="Calibri"/>
              </a:rPr>
              <a:t>7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897880" y="5431536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Support the decision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97880" y="5614416"/>
            <a:ext cx="5669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Advance · modify · stop — with evidence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Six-Month 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12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8603966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EXECUTION PLAN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  <a:latin typeface="Calibri"/>
              </a:rPr>
              <a:t>Six-month roadmap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194560"/>
            <a:ext cx="3749039" cy="34747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2194560"/>
            <a:ext cx="3749039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" y="2057400"/>
            <a:ext cx="1280160" cy="2560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2066544"/>
            <a:ext cx="12344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1E2E"/>
                </a:solidFill>
                <a:latin typeface="Calibri"/>
              </a:rPr>
              <a:t>Month 1–2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2331720"/>
            <a:ext cx="347471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CBA6F7"/>
                </a:solidFill>
                <a:latin typeface="Calibri"/>
              </a:rPr>
              <a:t>Foundation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278892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1792" y="283464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Model evaluation suite design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" y="338328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" y="342900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Secure infrastructure setup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97764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1792" y="402336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Team designation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" y="457200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1792" y="461772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License and legal review for candidate models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97679" y="2194560"/>
            <a:ext cx="3749039" cy="34747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97679" y="2194560"/>
            <a:ext cx="3749039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434839" y="2057400"/>
            <a:ext cx="1280160" cy="256032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62271" y="2066544"/>
            <a:ext cx="12344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1E2E"/>
                </a:solidFill>
                <a:latin typeface="Calibri"/>
              </a:rPr>
              <a:t>Month 3–4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80559" y="2331720"/>
            <a:ext cx="347471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89B4FA"/>
                </a:solidFill>
                <a:latin typeface="Calibri"/>
              </a:rPr>
              <a:t>Build + Test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434839" y="278892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53711" y="283464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Target-validation intelligence pilot: build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34839" y="338328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53711" y="342900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X-Cell integration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434839" y="397764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53711" y="402336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Internal test with scientific team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434839" y="457200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53711" y="461772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Iteration based on feedback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29598" y="2194560"/>
            <a:ext cx="3749039" cy="34747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229598" y="2194560"/>
            <a:ext cx="3749039" cy="36576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366758" y="2057400"/>
            <a:ext cx="1280160" cy="256032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94190" y="2066544"/>
            <a:ext cx="12344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1E2E"/>
                </a:solidFill>
                <a:latin typeface="Calibri"/>
              </a:rPr>
              <a:t>Month 5–6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12478" y="2331720"/>
            <a:ext cx="347471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94E2D5"/>
                </a:solidFill>
                <a:latin typeface="Calibri"/>
              </a:rPr>
              <a:t>Prospective Pilot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366758" y="278892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485630" y="283464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Deploy on active therapeutic program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366758" y="338328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8485630" y="342900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Prospective evaluation against outcomes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366758" y="397764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485630" y="402336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First feedback loop measurement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66758" y="4572000"/>
            <a:ext cx="3493007" cy="51206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485630" y="4617720"/>
            <a:ext cx="3364991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· Report to leadership: scale, redirect, or stop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65760" y="5852160"/>
            <a:ext cx="11430000" cy="109728"/>
          </a:xfrm>
          <a:prstGeom prst="rect">
            <a:avLst/>
          </a:prstGeom>
          <a:solidFill>
            <a:srgbClr val="4547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365760" y="5852160"/>
            <a:ext cx="11430000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0" y="6016752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Start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71900" y="6016752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Month 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58100" y="6016752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Month 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430000" y="6016752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  <a:latin typeface="Calibri"/>
              </a:rPr>
              <a:t>Month 6 · Decision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Leadership Decision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13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9320963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THE ASK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DD6F4"/>
                </a:solidFill>
                <a:latin typeface="Calibri"/>
              </a:rPr>
              <a:t>We are asking for six months to prove this works.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194560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194560"/>
            <a:ext cx="36576" cy="47548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230428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Approve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304288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the Open Frontier Intelligence initiative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0" y="2194560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400800" y="2194560"/>
            <a:ext cx="36576" cy="47548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37960" y="230428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Appoint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6640" y="2304288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an executive sponsor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79776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779776"/>
            <a:ext cx="36576" cy="47548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889504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Designate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2889504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technical and scientific owner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2779776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2779776"/>
            <a:ext cx="36576" cy="47548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37960" y="2889504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Allocate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06640" y="2889504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a small senior cross-functional team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3364992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3364992"/>
            <a:ext cx="36576" cy="475488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3474720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Establish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63040" y="3474720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secure model-evaluation infrastructure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3364992"/>
            <a:ext cx="5577840" cy="475488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3364992"/>
            <a:ext cx="36576" cy="475488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37960" y="3474720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DD6F4"/>
                </a:solidFill>
                <a:latin typeface="Calibri"/>
              </a:rPr>
              <a:t>Select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06640" y="3474720"/>
            <a:ext cx="44805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the target-validation intelligence workflow as the flagship pilot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5349240"/>
            <a:ext cx="45720" cy="82296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02920" y="5349240"/>
            <a:ext cx="5532120" cy="82296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85800" y="5440680"/>
            <a:ext cx="5257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"We do not need to own general intelligence. We need to own what general intelligence becomes inside Xaira."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309360" y="5349240"/>
            <a:ext cx="5577840" cy="822960"/>
          </a:xfrm>
          <a:prstGeom prst="rect">
            <a:avLst/>
          </a:prstGeom>
          <a:solidFill>
            <a:srgbClr val="223226"/>
          </a:solidFill>
          <a:ln w="9525">
            <a:solidFill>
              <a:srgbClr val="A6E3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46520" y="5422392"/>
            <a:ext cx="5303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6E3A1"/>
                </a:solidFill>
                <a:latin typeface="Calibri"/>
              </a:rPr>
              <a:t>Decision at 6 months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5687568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Return to leadership with evidence.  Scale · redirect · or stop.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Appendix A: Model Specifications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14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10037960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APPENDIX A · VERIFIED JULY 22,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DD6F4"/>
                </a:solidFill>
                <a:latin typeface="Calibri"/>
              </a:rPr>
              <a:t>Detailed model specifications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" y="1965960"/>
            <a:ext cx="164592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6616" y="1993392"/>
            <a:ext cx="159105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Model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65960" y="1965960"/>
            <a:ext cx="146304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002536" y="1993392"/>
            <a:ext cx="1408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Developer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9000" y="1965960"/>
            <a:ext cx="73152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65576" y="1993392"/>
            <a:ext cx="67665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Country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60520" y="1965960"/>
            <a:ext cx="100584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97096" y="1993392"/>
            <a:ext cx="9509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License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66360" y="1965960"/>
            <a:ext cx="82296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202936" y="1993392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Commercial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89320" y="1965960"/>
            <a:ext cx="64008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025896" y="1993392"/>
            <a:ext cx="58521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Context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29400" y="1965960"/>
            <a:ext cx="320040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65976" y="1993392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Architecture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829800" y="1965960"/>
            <a:ext cx="128016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866376" y="1993392"/>
            <a:ext cx="12252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Modalities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040" y="2221992"/>
            <a:ext cx="16459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56616" y="2295144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DeepSeek-V4-Pro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965960" y="2221992"/>
            <a:ext cx="14630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002536" y="2295144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DeepSeek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29000" y="2221992"/>
            <a:ext cx="7315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465576" y="2295144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2221992"/>
            <a:ext cx="10058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197096" y="2295144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DS License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66360" y="2221992"/>
            <a:ext cx="8229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202936" y="2295144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  <a:latin typeface="Calibri"/>
              </a:rPr>
              <a:t>Review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89320" y="2221992"/>
            <a:ext cx="64008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025896" y="2295144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629400" y="2221992"/>
            <a:ext cx="320040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665976" y="2295144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1.6T/49B · CSA+HCA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829800" y="2221992"/>
            <a:ext cx="12801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866376" y="2295144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20040" y="2606040"/>
            <a:ext cx="16459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56616" y="2679192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Qwen3-235B-A22B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2606040"/>
            <a:ext cx="14630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2002536" y="2679192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Alibaba/Qwen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429000" y="2606040"/>
            <a:ext cx="7315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465576" y="2679192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60520" y="2606040"/>
            <a:ext cx="10058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197096" y="2679192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Apache 2.0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166360" y="2606040"/>
            <a:ext cx="8229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202936" y="2679192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  <a:latin typeface="Calibri"/>
              </a:rPr>
              <a:t>Yes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989320" y="2606040"/>
            <a:ext cx="64008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025896" y="2679192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131K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629400" y="2606040"/>
            <a:ext cx="320040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665976" y="2679192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235B/22B · 128 experts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829800" y="2606040"/>
            <a:ext cx="12801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9866376" y="2679192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20040" y="2990088"/>
            <a:ext cx="16459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56616" y="3063240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GLM-5.2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65960" y="2990088"/>
            <a:ext cx="14630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002536" y="3063240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Z.ai / Zhipu AI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429000" y="2990088"/>
            <a:ext cx="7315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3465576" y="3063240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60520" y="2990088"/>
            <a:ext cx="10058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4197096" y="3063240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MIT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166360" y="2990088"/>
            <a:ext cx="8229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5202936" y="3063240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  <a:latin typeface="Calibri"/>
              </a:rPr>
              <a:t>Yes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89320" y="2990088"/>
            <a:ext cx="64008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6025896" y="3063240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629400" y="2990088"/>
            <a:ext cx="320040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6665976" y="3063240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· IndexShare · MTP</a:t>
            </a:r>
          </a:p>
        </p:txBody>
      </p:sp>
      <p:sp>
        <p:nvSpPr>
          <p:cNvPr id="71" name="Rectangle 70"/>
          <p:cNvSpPr/>
          <p:nvPr/>
        </p:nvSpPr>
        <p:spPr>
          <a:xfrm>
            <a:off x="9829800" y="2990088"/>
            <a:ext cx="12801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9866376" y="3063240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20040" y="3374136"/>
            <a:ext cx="16459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56616" y="3447288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Kimi K2.6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965960" y="3374136"/>
            <a:ext cx="14630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2002536" y="3447288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Moonshot AI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429000" y="3374136"/>
            <a:ext cx="7315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3465576" y="3447288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160520" y="3374136"/>
            <a:ext cx="10058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197096" y="3447288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Custom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166360" y="3374136"/>
            <a:ext cx="8229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02936" y="3447288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  <a:latin typeface="Calibri"/>
              </a:rPr>
              <a:t>Review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989320" y="3374136"/>
            <a:ext cx="64008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025896" y="3447288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256K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629400" y="3374136"/>
            <a:ext cx="320040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665976" y="3447288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1T/32B · MoonViT</a:t>
            </a:r>
          </a:p>
        </p:txBody>
      </p:sp>
      <p:sp>
        <p:nvSpPr>
          <p:cNvPr id="87" name="Rectangle 86"/>
          <p:cNvSpPr/>
          <p:nvPr/>
        </p:nvSpPr>
        <p:spPr>
          <a:xfrm>
            <a:off x="9829800" y="3374136"/>
            <a:ext cx="12801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9866376" y="3447288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 + Vision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20040" y="3758184"/>
            <a:ext cx="16459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356616" y="3831336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Llama 4 Maverick</a:t>
            </a:r>
          </a:p>
        </p:txBody>
      </p:sp>
      <p:sp>
        <p:nvSpPr>
          <p:cNvPr id="91" name="Rectangle 90"/>
          <p:cNvSpPr/>
          <p:nvPr/>
        </p:nvSpPr>
        <p:spPr>
          <a:xfrm>
            <a:off x="1965960" y="3758184"/>
            <a:ext cx="14630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2002536" y="3831336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Meta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429000" y="3758184"/>
            <a:ext cx="73152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3465576" y="3831336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USA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60520" y="3758184"/>
            <a:ext cx="100584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4197096" y="3831336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Community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166360" y="3758184"/>
            <a:ext cx="8229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5202936" y="3831336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  <a:latin typeface="Calibri"/>
              </a:rPr>
              <a:t>Yes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989320" y="3758184"/>
            <a:ext cx="64008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6025896" y="3831336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629400" y="3758184"/>
            <a:ext cx="320040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6665976" y="3831336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17B/400B · 128 exp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829800" y="3758184"/>
            <a:ext cx="1280160" cy="347472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9866376" y="3831336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 + Image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20040" y="4142232"/>
            <a:ext cx="16459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356616" y="4215384"/>
            <a:ext cx="15910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  <a:latin typeface="Calibri"/>
              </a:rPr>
              <a:t>Inkling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965960" y="4142232"/>
            <a:ext cx="14630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2002536" y="4215384"/>
            <a:ext cx="14081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Thinking Machines Lab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429000" y="4142232"/>
            <a:ext cx="73152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3465576" y="4215384"/>
            <a:ext cx="67665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USA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60520" y="4142232"/>
            <a:ext cx="100584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97096" y="4215384"/>
            <a:ext cx="95097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Custom AUP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5166360" y="4142232"/>
            <a:ext cx="8229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5202936" y="4215384"/>
            <a:ext cx="7680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  <a:latin typeface="Calibri"/>
              </a:rPr>
              <a:t>Review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989320" y="4142232"/>
            <a:ext cx="64008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6025896" y="4215384"/>
            <a:ext cx="5852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6629400" y="4142232"/>
            <a:ext cx="320040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6665976" y="4215384"/>
            <a:ext cx="314553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MoE 975B/41B · 256 exp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9829800" y="4142232"/>
            <a:ext cx="1280160" cy="347472"/>
          </a:xfrm>
          <a:prstGeom prst="rect">
            <a:avLst/>
          </a:prstGeom>
          <a:solidFill>
            <a:srgbClr val="2A2A3A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9866376" y="4215384"/>
            <a:ext cx="122529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  <a:latin typeface="Calibri"/>
              </a:rPr>
              <a:t>Text+Image+Audio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20040" y="4663440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* Kimi K3 excluded — announced but not released as of July 22, 2026. All license notes advisory — legal review required before deployment.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Appendix B: License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15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10754957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APPENDIX B · LEGAL REVIEW REQUIRED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DD6F4"/>
                </a:solidFill>
                <a:latin typeface="Calibri"/>
              </a:rPr>
              <a:t>License details per model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10312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2103120"/>
            <a:ext cx="5577840" cy="36576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8" y="221284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Apache 2.0 — Qwen3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19456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6E3A1"/>
                </a:solidFill>
                <a:latin typeface="Calibri"/>
              </a:rPr>
              <a:t>Permissive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" y="250545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Commercial use allowed. Attribution required. Patent rights granted. Standard Apache 2.0 terms.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210312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17920" y="2103120"/>
            <a:ext cx="5577840" cy="36576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27648" y="221284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MIT License — GLM-5.2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607040" y="219456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6E3A1"/>
                </a:solidFill>
                <a:latin typeface="Calibri"/>
              </a:rPr>
              <a:t>Permissive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7648" y="250545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Commercial use allowed. Minimal restrictions. Retain copyright notice. Broadly permissive.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315468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65760" y="3154680"/>
            <a:ext cx="5577840" cy="36576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5488" y="326440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Llama 4 Community License — Meta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324612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A6E3A1"/>
                </a:solidFill>
                <a:latin typeface="Calibri"/>
              </a:rPr>
              <a:t>Commercial OK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355701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Commercial use allowed. Restrictions for services &gt;700M monthly users. AUP required.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315468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217920" y="3154680"/>
            <a:ext cx="5577840" cy="36576"/>
          </a:xfrm>
          <a:prstGeom prst="rect">
            <a:avLst/>
          </a:prstGeom>
          <a:solidFill>
            <a:srgbClr val="F9E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27648" y="326440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DeepSeek Model License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07040" y="324612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F9E2AF"/>
                </a:solidFill>
                <a:latin typeface="Calibri"/>
              </a:rPr>
              <a:t>Review Required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27648" y="355701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Open weights available. License terms require review. Regulatory and supply-chain considerations for Chinese models.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420624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" y="4206240"/>
            <a:ext cx="5577840" cy="36576"/>
          </a:xfrm>
          <a:prstGeom prst="rect">
            <a:avLst/>
          </a:prstGeom>
          <a:solidFill>
            <a:srgbClr val="F9E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" y="431596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Custom License — Kimi K2.6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54880" y="429768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F9E2AF"/>
                </a:solidFill>
                <a:latin typeface="Calibri"/>
              </a:rPr>
              <a:t>Review Required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5488" y="460857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Open weights but custom license. Commercial terms require review. Verify on HuggingFace before deployment.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17920" y="4206240"/>
            <a:ext cx="5577840" cy="9144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217920" y="4206240"/>
            <a:ext cx="5577840" cy="36576"/>
          </a:xfrm>
          <a:prstGeom prst="rect">
            <a:avLst/>
          </a:prstGeom>
          <a:solidFill>
            <a:srgbClr val="F9E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327648" y="4315968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Acceptable Use Policy — Inkling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607040" y="429768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F9E2AF"/>
                </a:solidFill>
                <a:latin typeface="Calibri"/>
              </a:rPr>
              <a:t>Review Required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27648" y="4608576"/>
            <a:ext cx="5394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Custom AUP from Thinking Machines Lab. NOT MIT/Apache. Review AUP terms before commercial use.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65760" y="5166360"/>
            <a:ext cx="11430000" cy="365760"/>
          </a:xfrm>
          <a:prstGeom prst="rect">
            <a:avLst/>
          </a:prstGeom>
          <a:solidFill>
            <a:srgbClr val="2E2A20"/>
          </a:solidFill>
          <a:ln w="6350">
            <a:solidFill>
              <a:srgbClr val="F9E2A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02920" y="5230368"/>
            <a:ext cx="10972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9E2AF"/>
                </a:solidFill>
                <a:latin typeface="Calibri"/>
              </a:rPr>
              <a:t>⚠  All license information is advisory only. Consult Xaira legal before any model deployment.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Appendix C: Alternative Pilots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16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11471954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APPENDIX C · ALTERNATIVE STARTING POINTS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DD6F4"/>
                </a:solidFill>
                <a:latin typeface="Calibri"/>
              </a:rPr>
              <a:t>Alternative pilot ideas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011680"/>
            <a:ext cx="5577840" cy="16459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2011680"/>
            <a:ext cx="55778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121408"/>
            <a:ext cx="5349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DD6F4"/>
                </a:solidFill>
                <a:latin typeface="Calibri"/>
              </a:rPr>
              <a:t>Scientific literature synthesis agent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450592"/>
            <a:ext cx="5349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Deploy a long-context open-weight model to synthesize internal and external publications on a disease area or target class. Tests integration and RAG pipeline without requiring X-Cell coupling.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3401568"/>
            <a:ext cx="5349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Entry: low · Decision utility: medium · X-Cell: no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17920" y="2011680"/>
            <a:ext cx="5577840" cy="16459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17920" y="2011680"/>
            <a:ext cx="5577840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55080" y="2121408"/>
            <a:ext cx="5349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DD6F4"/>
                </a:solidFill>
                <a:latin typeface="Calibri"/>
              </a:rPr>
              <a:t>Experiment design assistant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2450592"/>
            <a:ext cx="5349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System that takes a scientific question and proposes assay designs with justifications. Integrates internal protocol databases and literature. Validates against scientist judgment.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55080" y="3401568"/>
            <a:ext cx="5349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Entry: medium · Decision utility: high · X-Cell: optional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3840480"/>
            <a:ext cx="5577840" cy="16459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65760" y="3840480"/>
            <a:ext cx="5577840" cy="36576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950208"/>
            <a:ext cx="5349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DD6F4"/>
                </a:solidFill>
                <a:latin typeface="Calibri"/>
              </a:rPr>
              <a:t>Multi-model scientific reasoning benchmark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4279392"/>
            <a:ext cx="5349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Structured evaluation of candidate models on proprietary Xaira scientific tasks. Outputs ranked comparison informing all future model selection decisions.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5230368"/>
            <a:ext cx="5349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Entry: low · Decision utility: high (infrastructure) · X-Cell: optional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3840480"/>
            <a:ext cx="5577840" cy="164592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217920" y="3840480"/>
            <a:ext cx="5577840" cy="36576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55080" y="3950208"/>
            <a:ext cx="5349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DD6F4"/>
                </a:solidFill>
                <a:latin typeface="Calibri"/>
              </a:rPr>
              <a:t>X-Atlas perturbation reasoning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55080" y="4279392"/>
            <a:ext cx="53492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Direct integration with X-Atlas CRISPR data. Open-weight models reason over perturbation profiles, predict phenotypic consequences, identify mechanistic hypotheses.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55080" y="5230368"/>
            <a:ext cx="5349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Entry: medium-high · Decision utility: high · X-Cell: yes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Appendix D: 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17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12188952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APPENDIX D · VERIFIED JULY 22,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DD6F4"/>
                </a:solidFill>
                <a:latin typeface="Calibri"/>
              </a:rPr>
              <a:t>Sources and verification notes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0116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" y="21031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GLM-5.2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" y="23774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HuggingFace: zai-org/GLM-5.2
z.ai blog (release announcement)
arXiv: 2602.15763
License: MIT (verified on HF)
Release: June 13, 2026 (verified)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20116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36208" y="21031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Kimi K2.6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36208" y="23774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HuggingFace: moonshotai/Kimi-K2.6
Arch: MoE 1T/32B active, 61 layers
MoonViT: 400M params
Kimi K3 status: not released as of July 22, 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33832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5488" y="34747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Inkling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5488" y="37490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thinkingmachines.ai/inkling
HuggingFace: thinkingmachines/Inkling
Updated ~July 20, 2026
License: Custom AUP (NOT MIT)
Note: correct name is "Inkling" not "Inking"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26480" y="33832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36208" y="34747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DeepSeek-V4-Pro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36208" y="37490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HuggingFace: deepseek-ai/DeepSeek-V4-Pro
arXiv: 2606.19348
Training: 32T tokens, GRPO post-training
License: DeepSeek Model License (review needed)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47548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" y="48463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Qwen3-235B-A22B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" y="51206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HuggingFace: Qwen/Qwen3-235B-A22B
qwenlm.github.io/blog/qwen3
License: Apache 2.0 (verified from LICENSE file)
Context: 32K native, 131K with YaRN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26480" y="4754880"/>
            <a:ext cx="5486400" cy="123444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36208" y="4846320"/>
            <a:ext cx="5303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Llama 4 Maverick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36208" y="5120640"/>
            <a:ext cx="53035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HuggingFace: meta-llama/Llama-4-Maverick
Release: April 5, 2025
License: Llama 4 Community License
Context: 1M tokens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6172200"/>
            <a:ext cx="11430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All benchmark figures are developer self-reported. Web search unavailable during research; verified from HuggingFace and official sites. Legal review required before any deployment.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The Recommendation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2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1433994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THE RECOMMENDATION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  <a:latin typeface="Calibri"/>
              </a:rPr>
              <a:t>Xaira should own the scientific intelligence layer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230428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194560"/>
            <a:ext cx="104424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CDD6F4"/>
                </a:solidFill>
                <a:latin typeface="Calibri"/>
              </a:rPr>
              <a:t>The open-weight frontier is accelerating. </a:t>
            </a:r>
            <a:r>
              <a:rPr sz="1300">
                <a:solidFill>
                  <a:srgbClr val="A6ADC8"/>
                </a:solidFill>
                <a:latin typeface="Calibri"/>
              </a:rPr>
              <a:t>Frontier-level capability is spreading across multiple providers and becoming economically deployable.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2688336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4672" y="2578608"/>
            <a:ext cx="104424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CDD6F4"/>
                </a:solidFill>
                <a:latin typeface="Calibri"/>
              </a:rPr>
              <a:t>Xaira does not need to build a general-purpose foundation model. </a:t>
            </a:r>
            <a:r>
              <a:rPr sz="1300">
                <a:solidFill>
                  <a:srgbClr val="A6ADC8"/>
                </a:solidFill>
                <a:latin typeface="Calibri"/>
              </a:rPr>
              <a:t>Pretrained intelligence is not the bottleneck. Scientific grounding is.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072384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4672" y="2962656"/>
            <a:ext cx="104424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CDD6F4"/>
                </a:solidFill>
                <a:latin typeface="Calibri"/>
              </a:rPr>
              <a:t>Frontier models should be interchangeable infrastructure. </a:t>
            </a:r>
            <a:r>
              <a:rPr sz="1300">
                <a:solidFill>
                  <a:srgbClr val="A6ADC8"/>
                </a:solidFill>
                <a:latin typeface="Calibri"/>
              </a:rPr>
              <a:t>Use the best available model for each task. Route intelligently. Replace as the landscape evolves.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3456432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" y="3346704"/>
            <a:ext cx="1044244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>
                <a:solidFill>
                  <a:srgbClr val="CDD6F4"/>
                </a:solidFill>
                <a:latin typeface="Calibri"/>
              </a:rPr>
              <a:t>Xaira owns the layer that transforms general intelligence into drug-discovery decisions. </a:t>
            </a:r>
            <a:r>
              <a:rPr sz="1300">
                <a:solidFill>
                  <a:srgbClr val="A6ADC8"/>
                </a:solidFill>
                <a:latin typeface="Calibri"/>
              </a:rPr>
              <a:t>Post-training, biological reasoning, X-Cell, experimental feedback — the moat.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5486400"/>
            <a:ext cx="45720" cy="7315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85800" y="5486400"/>
            <a:ext cx="10012680" cy="73152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5577840"/>
            <a:ext cx="97383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"We do not need to own general intelligence. We need to own what general intelligence becomes inside Xaira."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Why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3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2150991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WHY NOW · COMPETITIVE LANDSCAPE UPDATED JULY 22,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The open frontier is accelerating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320" y="1691640"/>
            <a:ext cx="182880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0040" y="1719072"/>
            <a:ext cx="17373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Model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03120" y="1691640"/>
            <a:ext cx="146304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48840" y="1719072"/>
            <a:ext cx="13716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Developer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66160" y="1691640"/>
            <a:ext cx="73152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11880" y="1719072"/>
            <a:ext cx="6400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Country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80" y="1691640"/>
            <a:ext cx="173736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43400" y="1719072"/>
            <a:ext cx="1645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Weights / License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35040" y="1691640"/>
            <a:ext cx="86868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80760" y="1719072"/>
            <a:ext cx="7772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Context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03720" y="1691640"/>
            <a:ext cx="5029200" cy="256032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949440" y="1719072"/>
            <a:ext cx="49377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Key Capability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1947672"/>
            <a:ext cx="18288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" y="1965960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DeepSeek-V4-Pro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103120" y="1947672"/>
            <a:ext cx="146304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148840" y="1965960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DeepSeek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66160" y="1947672"/>
            <a:ext cx="73152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11880" y="1965960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97680" y="1947672"/>
            <a:ext cx="173736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43400" y="1965960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9E2AF"/>
                </a:solidFill>
                <a:latin typeface="Calibri"/>
              </a:rPr>
              <a:t>Open weights · Review license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35040" y="1947672"/>
            <a:ext cx="86868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080760" y="1965960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903720" y="1947672"/>
            <a:ext cx="50292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949440" y="1965960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MoE 1.6T/49B active · top open-weight reasoning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2240280"/>
            <a:ext cx="18288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20040" y="2258568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Qwen3-235B-A22B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03120" y="2240280"/>
            <a:ext cx="146304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148840" y="2258568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Alibaba/Qwen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566160" y="2240280"/>
            <a:ext cx="73152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611880" y="2258568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97680" y="2240280"/>
            <a:ext cx="173736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343400" y="2258568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E3A1"/>
                </a:solidFill>
                <a:latin typeface="Calibri"/>
              </a:rPr>
              <a:t>Apache 2.0 ✓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035040" y="2240280"/>
            <a:ext cx="86868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080760" y="2258568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131K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903720" y="2240280"/>
            <a:ext cx="50292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949440" y="2258568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MoE 235B/22B · thinking + non-thinking modes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74320" y="2532888"/>
            <a:ext cx="18288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20040" y="2551176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GLM-5.2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103120" y="2532888"/>
            <a:ext cx="146304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148840" y="2551176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Z.ai (Zhipu AI)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566160" y="2532888"/>
            <a:ext cx="73152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3611880" y="2551176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297680" y="2532888"/>
            <a:ext cx="173736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343400" y="2551176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E3A1"/>
                </a:solidFill>
                <a:latin typeface="Calibri"/>
              </a:rPr>
              <a:t>MIT ✓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035040" y="2532888"/>
            <a:ext cx="86868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080760" y="2551176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903720" y="2532888"/>
            <a:ext cx="50292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949440" y="2551176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Long-horizon reasoning · agentic tool use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74320" y="2825496"/>
            <a:ext cx="18288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20040" y="2843784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Kimi K2.6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103120" y="2825496"/>
            <a:ext cx="146304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148840" y="2843784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Moonshot AI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566160" y="2825496"/>
            <a:ext cx="73152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3611880" y="2843784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China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297680" y="2825496"/>
            <a:ext cx="173736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4343400" y="2843784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9E2AF"/>
                </a:solidFill>
                <a:latin typeface="Calibri"/>
              </a:rPr>
              <a:t>Open weights · Review license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035040" y="2825496"/>
            <a:ext cx="86868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080760" y="2843784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256K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903720" y="2825496"/>
            <a:ext cx="50292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6949440" y="2843784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Multimodal agentic · swarm orchestration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74320" y="3118104"/>
            <a:ext cx="18288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20040" y="3136392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Llama 4 Maverick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103120" y="3118104"/>
            <a:ext cx="146304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2148840" y="3136392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Meta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566160" y="3118104"/>
            <a:ext cx="73152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611880" y="3136392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USA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297680" y="3118104"/>
            <a:ext cx="173736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343400" y="3136392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E3A1"/>
                </a:solidFill>
                <a:latin typeface="Calibri"/>
              </a:rPr>
              <a:t>Community License ✓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035040" y="3118104"/>
            <a:ext cx="86868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080760" y="3136392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79" name="Rectangle 78"/>
          <p:cNvSpPr/>
          <p:nvPr/>
        </p:nvSpPr>
        <p:spPr>
          <a:xfrm>
            <a:off x="6903720" y="3118104"/>
            <a:ext cx="5029200" cy="274320"/>
          </a:xfrm>
          <a:prstGeom prst="rect">
            <a:avLst/>
          </a:prstGeom>
          <a:solidFill>
            <a:srgbClr val="2A2A3E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6949440" y="3136392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MoE 17B/400B · native text + image</a:t>
            </a:r>
          </a:p>
        </p:txBody>
      </p:sp>
      <p:sp>
        <p:nvSpPr>
          <p:cNvPr id="81" name="Rectangle 80"/>
          <p:cNvSpPr/>
          <p:nvPr/>
        </p:nvSpPr>
        <p:spPr>
          <a:xfrm>
            <a:off x="274320" y="3410712"/>
            <a:ext cx="18288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320040" y="3429000"/>
            <a:ext cx="17373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DD6F4"/>
                </a:solidFill>
                <a:latin typeface="Calibri"/>
              </a:rPr>
              <a:t>Inkling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103120" y="3410712"/>
            <a:ext cx="146304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2148840" y="3429000"/>
            <a:ext cx="13716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Thinking Machines Lab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66160" y="3410712"/>
            <a:ext cx="73152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3611880" y="3429000"/>
            <a:ext cx="64008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USA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297680" y="3410712"/>
            <a:ext cx="173736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343400" y="3429000"/>
            <a:ext cx="16459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9E2AF"/>
                </a:solidFill>
                <a:latin typeface="Calibri"/>
              </a:rPr>
              <a:t>Acceptable Use Policy · Review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035040" y="3410712"/>
            <a:ext cx="86868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080760" y="3429000"/>
            <a:ext cx="77724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1M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903720" y="3410712"/>
            <a:ext cx="5029200" cy="27432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6949440" y="3429000"/>
            <a:ext cx="493776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MoE 975B/41B · text + image + audio · calibrated confidence</a:t>
            </a:r>
          </a:p>
        </p:txBody>
      </p:sp>
      <p:sp>
        <p:nvSpPr>
          <p:cNvPr id="93" name="Rectangle 92"/>
          <p:cNvSpPr/>
          <p:nvPr/>
        </p:nvSpPr>
        <p:spPr>
          <a:xfrm>
            <a:off x="274320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329184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01 · Frontier capability spreading across providers</a:t>
            </a:r>
          </a:p>
        </p:txBody>
      </p:sp>
      <p:sp>
        <p:nvSpPr>
          <p:cNvPr id="95" name="Rectangle 94"/>
          <p:cNvSpPr/>
          <p:nvPr/>
        </p:nvSpPr>
        <p:spPr>
          <a:xfrm>
            <a:off x="2148839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2203703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02 · Long-context reasoning now widely available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023358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4078222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03 · Agentic performance improving rapidly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897877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5952741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04 · Multimodal capabilities entering open-weight systems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7772396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7827260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05 · Inference costs declining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9646915" y="3794760"/>
            <a:ext cx="1828799" cy="320040"/>
          </a:xfrm>
          <a:prstGeom prst="rect">
            <a:avLst/>
          </a:prstGeom>
          <a:solidFill>
            <a:srgbClr val="313244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9701779" y="3831336"/>
            <a:ext cx="173735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A6ADC8"/>
                </a:solidFill>
                <a:latin typeface="Calibri"/>
              </a:rPr>
              <a:t>06 · Organizations can now build proprietary intelligence on top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274320" y="4178808"/>
            <a:ext cx="45720" cy="5029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320040" y="4178808"/>
            <a:ext cx="11384280" cy="50292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502920" y="4270248"/>
            <a:ext cx="11109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The question is no longer whether open-weight models will become capable enough. It is how Xaira turns rapidly improving general capabilities into proprietary scientific intelligence.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Why Open Models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4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2867988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STRATEGIC CASE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Why open models are strategically attractive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221284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10312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Strategic independence. </a:t>
            </a:r>
            <a:r>
              <a:rPr sz="1200">
                <a:solidFill>
                  <a:srgbClr val="A6ADC8"/>
                </a:solidFill>
                <a:latin typeface="Calibri"/>
              </a:rPr>
              <a:t>Reduce dependence on a small number of external providers.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271576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4672" y="260604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Data privacy. </a:t>
            </a:r>
            <a:r>
              <a:rPr sz="1200">
                <a:solidFill>
                  <a:srgbClr val="A6ADC8"/>
                </a:solidFill>
                <a:latin typeface="Calibri"/>
              </a:rPr>
              <a:t>Self-hosted deployment keeps sensitive data inside Xaira-controlled environments.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1868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04672" y="310896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Domain specialization. </a:t>
            </a:r>
            <a:r>
              <a:rPr sz="1200">
                <a:solidFill>
                  <a:srgbClr val="A6ADC8"/>
                </a:solidFill>
                <a:latin typeface="Calibri"/>
              </a:rPr>
              <a:t>Post-training, fine-tuning, RL, distillation, and retrieval tuned to scientific workflows.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372160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" y="361188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Deep integration. </a:t>
            </a:r>
            <a:r>
              <a:rPr sz="1200">
                <a:solidFill>
                  <a:srgbClr val="A6ADC8"/>
                </a:solidFill>
                <a:latin typeface="Calibri"/>
              </a:rPr>
              <a:t>Tighter coupling with X-Cell, X-Scientist, internal data systems, lab infrastructure.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427024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4672" y="416052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Model interchangeability. </a:t>
            </a:r>
            <a:r>
              <a:rPr sz="1200">
                <a:solidFill>
                  <a:srgbClr val="A6ADC8"/>
                </a:solidFill>
                <a:latin typeface="Calibri"/>
              </a:rPr>
              <a:t>Modular architecture reduces switching costs — though switching is never frictionless.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" y="477316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04672" y="466344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Cost control. </a:t>
            </a:r>
            <a:r>
              <a:rPr sz="1200">
                <a:solidFill>
                  <a:srgbClr val="A6ADC8"/>
                </a:solidFill>
                <a:latin typeface="Calibri"/>
              </a:rPr>
              <a:t>Flexibility in balancing inference cost, latency, throughput, model size.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" y="5276088"/>
            <a:ext cx="73152" cy="7315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4672" y="5166360"/>
            <a:ext cx="6693408" cy="466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CDD6F4"/>
                </a:solidFill>
                <a:latin typeface="Calibri"/>
              </a:rPr>
              <a:t>Continual learning. </a:t>
            </a:r>
            <a:r>
              <a:rPr sz="1200">
                <a:solidFill>
                  <a:srgbClr val="A6ADC8"/>
                </a:solidFill>
                <a:latin typeface="Calibri"/>
              </a:rPr>
              <a:t>Practical basis for controlled learning loops from Xaira experiments and expert feedback.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955279" y="2103120"/>
            <a:ext cx="3931920" cy="2194560"/>
          </a:xfrm>
          <a:prstGeom prst="rect">
            <a:avLst/>
          </a:prstGeom>
          <a:solidFill>
            <a:srgbClr val="352A40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955279" y="2103120"/>
            <a:ext cx="393192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92440" y="2212848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  <a:latin typeface="Calibri"/>
              </a:rPr>
              <a:t>CORE ECONOMIC ARGUMENT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92440" y="2468880"/>
            <a:ext cx="356616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DD6F4"/>
                </a:solidFill>
                <a:latin typeface="Calibri"/>
              </a:rPr>
              <a:t>"Xaira can capture the progress of the entire open-model ecosystem while investing its proprietary resources in scientific intelligence that competitors cannot easily reproduce."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Open and Closed Will Both Matter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5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3584985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STRATEGIC BALANCE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Open and closed models will both matter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920240"/>
            <a:ext cx="5577840" cy="41148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920240"/>
            <a:ext cx="5577840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993392"/>
            <a:ext cx="5394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9B4FA"/>
                </a:solidFill>
                <a:latin typeface="Calibri"/>
              </a:rPr>
              <a:t>Closed frontier models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2359152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A6E3A1"/>
                </a:solidFill>
                <a:latin typeface="Calibri"/>
              </a:rPr>
              <a:t>STRENGTHS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2542032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Strongest capabilities on some tasks today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2798064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Mature managed infrastructure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054096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Rapid access to new capabilities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3310128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Lower initial engineering burden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639312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38BA8"/>
                </a:solidFill>
                <a:latin typeface="Calibri"/>
              </a:rPr>
              <a:t>LIMITATIONS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840480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External API dependency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4078224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Limited control over weights/training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315968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Data-governance and privacy concerns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4553712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Changing pricing and access policies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4791456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Strategic dependency on provider roadmap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920240"/>
            <a:ext cx="5577840" cy="411480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172200" y="1920240"/>
            <a:ext cx="5577840" cy="3657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09360" y="1993392"/>
            <a:ext cx="5394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BA6F7"/>
                </a:solidFill>
                <a:latin typeface="Calibri"/>
              </a:rPr>
              <a:t>Open-weight models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9360" y="2359152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A6E3A1"/>
                </a:solidFill>
                <a:latin typeface="Calibri"/>
              </a:rPr>
              <a:t>STRENGTHS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9360" y="2542032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Deployment control and private inference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09360" y="2798064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Stronger customization and fine-tuning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09360" y="3054096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Flexible integration with internal systems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09360" y="3310128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Distillation and continual adaptation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09360" y="3566160"/>
            <a:ext cx="530352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+ Reduced provider dependency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09360" y="3895344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F38BA8"/>
                </a:solidFill>
                <a:latin typeface="Calibri"/>
              </a:rPr>
              <a:t>LIMITATIONS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09360" y="4096512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Infrastructure and talent requirements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9360" y="4334256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Potentially weaker on some frontier tasks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360" y="4572000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Licensing complexity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09360" y="4809744"/>
            <a:ext cx="53035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— Rapid model obsolescence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6080760"/>
            <a:ext cx="11338560" cy="548640"/>
          </a:xfrm>
          <a:prstGeom prst="rect">
            <a:avLst/>
          </a:prstGeom>
          <a:solidFill>
            <a:srgbClr val="2A352E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65760" y="6080760"/>
            <a:ext cx="11338560" cy="36576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02920" y="6144768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E3A1"/>
                </a:solidFill>
                <a:latin typeface="Calibri"/>
              </a:rPr>
              <a:t>Recommendation: model-agnostic hybrid strategy — prefer open where requirements are met · retain closed as teachers, evaluators, fallbacks · route by performance, privacy, cost, latency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The Global Ecosystem Is Diverging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6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4301983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GEOPOLITICAL LANDSCAPE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The global model ecosystem is diverging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1920240"/>
            <a:ext cx="5394960" cy="429768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920240"/>
            <a:ext cx="5394960" cy="36576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993392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38BA8"/>
                </a:solidFill>
                <a:latin typeface="Calibri"/>
              </a:rPr>
              <a:t>🇨🇳  China — Open-weight acceleration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2395728"/>
            <a:ext cx="5074920" cy="42062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2432304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DeepSeek-V4-Pro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615184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1.6T/49B · 1M ctx · Text · License review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2871216"/>
            <a:ext cx="5074920" cy="42062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2907792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Qwen3-235B-A22B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3090672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235B/22B · 131K ctx · Text · Apache 2.0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3346704"/>
            <a:ext cx="5074920" cy="42062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3383280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GLM-5.2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3566160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MoE · 1M ctx · Text · MIT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" y="3822192"/>
            <a:ext cx="5074920" cy="420624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858768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Kimi K2.6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4041648"/>
            <a:ext cx="4754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1T/32B · 256K ctx · Text+Vision · License review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" y="4315968"/>
            <a:ext cx="5074920" cy="777240"/>
          </a:xfrm>
          <a:prstGeom prst="rect">
            <a:avLst/>
          </a:prstGeom>
          <a:solidFill>
            <a:srgbClr val="2E2A20"/>
          </a:solidFill>
          <a:ln w="6350">
            <a:solidFill>
              <a:srgbClr val="5A5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4370832"/>
            <a:ext cx="475488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  <a:latin typeface="Calibri"/>
              </a:rPr>
              <a:t>⚠ Important: License terms · commercial restrictions · cybersecurity review · supply-chain risk · model provenance · regulatory considerations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09360" y="1920240"/>
            <a:ext cx="5577840" cy="4297680"/>
          </a:xfrm>
          <a:prstGeom prst="rect">
            <a:avLst/>
          </a:prstGeom>
          <a:solidFill>
            <a:srgbClr val="313244"/>
          </a:solidFill>
          <a:ln w="6350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309360" y="1920240"/>
            <a:ext cx="5577840" cy="3657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46520" y="1993392"/>
            <a:ext cx="5303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9B4FA"/>
                </a:solidFill>
                <a:latin typeface="Calibri"/>
              </a:rPr>
              <a:t>🇺🇸  United States — Closed frontier + emerging open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237744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7F849C"/>
                </a:solidFill>
                <a:latin typeface="Calibri"/>
              </a:rPr>
              <a:t>CLOSED FRONTIER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46520" y="2587752"/>
            <a:ext cx="5212080" cy="356616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565392" y="2615184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DD6F4"/>
                </a:solidFill>
                <a:latin typeface="Calibri"/>
              </a:rPr>
              <a:t>GPT-5 / o3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65392" y="2541827174400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OpenAI · API only · No weights · Frontier reasoning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2990088"/>
            <a:ext cx="5212080" cy="356616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565392" y="3017520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DD6F4"/>
                </a:solidFill>
                <a:latin typeface="Calibri"/>
              </a:rPr>
              <a:t>Claude Sonnet 4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65392" y="2909723212800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Anthropic · API only · No weights · Safety + reasoning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46520" y="3392424"/>
            <a:ext cx="5212080" cy="356616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65392" y="3419856"/>
            <a:ext cx="16459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DD6F4"/>
                </a:solidFill>
                <a:latin typeface="Calibri"/>
              </a:rPr>
              <a:t>Gemini 2.5 Pro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65392" y="3277619251200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Google · API only · No weights · Multimodal frontier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46520" y="3813048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7F849C"/>
                </a:solidFill>
                <a:latin typeface="Calibri"/>
              </a:rPr>
              <a:t>OPEN-WEIGHT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46520" y="4023360"/>
            <a:ext cx="5212080" cy="356616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565392" y="4050792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DD6F4"/>
                </a:solidFill>
                <a:latin typeface="Calibri"/>
              </a:rPr>
              <a:t>Llama 4 Maverick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565392" y="4215384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Meta · 17B/400B · 1M ctx · Text+Image · Community Lic.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46520" y="4425696"/>
            <a:ext cx="5212080" cy="356616"/>
          </a:xfrm>
          <a:prstGeom prst="rect">
            <a:avLst/>
          </a:prstGeom>
          <a:solidFill>
            <a:srgbClr val="252538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565392" y="4453128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DD6F4"/>
                </a:solidFill>
                <a:latin typeface="Calibri"/>
              </a:rPr>
              <a:t>Inkling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65392" y="4617720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Thinking Machines Lab · 975B/41B · 1M · Text+Image+Audio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46520" y="4892040"/>
            <a:ext cx="5212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  <a:latin typeface="Calibri"/>
              </a:rPr>
              <a:t>Gap: US increasingly concentrating frontier capability in closed providers.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Benefit From Both Ecosystems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7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5018980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ARCHITECTURE STRATEGY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DD6F4"/>
                </a:solidFill>
                <a:latin typeface="Calibri"/>
              </a:rPr>
              <a:t>Xaira should benefit from both ecosystems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377440"/>
            <a:ext cx="3108960" cy="1371600"/>
          </a:xfrm>
          <a:prstGeom prst="rect">
            <a:avLst/>
          </a:prstGeom>
          <a:solidFill>
            <a:srgbClr val="2E2525"/>
          </a:solidFill>
          <a:ln w="12700">
            <a:solidFill>
              <a:srgbClr val="5A3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2450592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38BA8"/>
                </a:solidFill>
                <a:latin typeface="Calibri"/>
              </a:rPr>
              <a:t>🇨🇳 Chinese Open-Weight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724912"/>
            <a:ext cx="2834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DeepSeek-V4-Pro · Qwen3
GLM-5.2 · Kimi K2.6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3931920"/>
            <a:ext cx="3108960" cy="1280160"/>
          </a:xfrm>
          <a:prstGeom prst="rect">
            <a:avLst/>
          </a:prstGeom>
          <a:solidFill>
            <a:srgbClr val="222A35"/>
          </a:solidFill>
          <a:ln w="12700">
            <a:solidFill>
              <a:srgbClr val="3A4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4005072"/>
            <a:ext cx="2834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9B4FA"/>
                </a:solidFill>
                <a:latin typeface="Calibri"/>
              </a:rPr>
              <a:t>🇺🇸 US Open + Closed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4279392"/>
            <a:ext cx="2834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Llama 4 · Inkling
GPT-5 · Claude · Gemini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6160" y="3154680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CBA6F7"/>
                </a:solidFill>
                <a:latin typeface="Calibri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06240" y="2377440"/>
            <a:ext cx="3749039" cy="2377440"/>
          </a:xfrm>
          <a:prstGeom prst="rect">
            <a:avLst/>
          </a:prstGeom>
          <a:solidFill>
            <a:srgbClr val="352A40"/>
          </a:solidFill>
          <a:ln w="254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206240" y="2377440"/>
            <a:ext cx="3749039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43400" y="2468880"/>
            <a:ext cx="3474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CBA6F7"/>
                </a:solidFill>
                <a:latin typeface="Calibri"/>
              </a:rPr>
              <a:t>XAIRA-OWNED LAYER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43400" y="2724912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CDD6F4"/>
                </a:solidFill>
                <a:latin typeface="Calibri"/>
              </a:rPr>
              <a:t>Scientific Intelligence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3400" y="3154680"/>
            <a:ext cx="3474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F849C"/>
                </a:solidFill>
                <a:latin typeface="Calibri"/>
              </a:rPr>
              <a:t>Post-training · Biological reasoning
X-Cell · Knowledge · Governance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20" y="315468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 i="0">
                <a:solidFill>
                  <a:srgbClr val="CBA6F7"/>
                </a:solidFill>
                <a:latin typeface="Calibri"/>
              </a:rPr>
              <a:t>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595360" y="2377440"/>
            <a:ext cx="3200400" cy="2377440"/>
          </a:xfrm>
          <a:prstGeom prst="rect">
            <a:avLst/>
          </a:prstGeom>
          <a:solidFill>
            <a:srgbClr val="253528"/>
          </a:solidFill>
          <a:ln w="12700">
            <a:solidFill>
              <a:srgbClr val="A6E3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732520" y="246888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6E3A1"/>
                </a:solidFill>
                <a:latin typeface="Calibri"/>
              </a:rPr>
              <a:t>Drug Discovery Decisions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32520" y="2834640"/>
            <a:ext cx="28346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Target selection
Experiment design
Program prioritization
Molecule design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60" y="5349240"/>
            <a:ext cx="45720" cy="7315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11480" y="5349240"/>
            <a:ext cx="5715000" cy="73152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94360" y="5440680"/>
            <a:ext cx="5440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"Xaira should not bet its strategy on which country or company wins the base-model race. It should build an architecture that benefits from progress across the entire frontier."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09360" y="5349240"/>
            <a:ext cx="5486400" cy="731520"/>
          </a:xfrm>
          <a:prstGeom prst="rect">
            <a:avLst/>
          </a:prstGeom>
          <a:solidFill>
            <a:srgbClr val="2E2A20"/>
          </a:solidFill>
          <a:ln w="6350">
            <a:solidFill>
              <a:srgbClr val="5A50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46520" y="5394960"/>
            <a:ext cx="521208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  <a:latin typeface="Calibri"/>
              </a:rPr>
              <a:t>Data security: Sensitive Xaira data must never be exposed to an external provider without appropriate legal, security, privacy, and technical review.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What Xaira Should 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8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5735977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STRATEGIC CLARITY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CDD6F4"/>
                </a:solidFill>
                <a:latin typeface="Calibri"/>
              </a:rPr>
              <a:t>What Xaira should — and should not — own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" y="2011680"/>
            <a:ext cx="5669280" cy="320040"/>
          </a:xfrm>
          <a:prstGeom prst="rect">
            <a:avLst/>
          </a:prstGeom>
          <a:solidFill>
            <a:srgbClr val="3535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02920" y="2075688"/>
            <a:ext cx="5394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F849C"/>
                </a:solidFill>
                <a:latin typeface="Calibri"/>
              </a:rPr>
              <a:t>✗  Xaira does NOT need to own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2340864"/>
            <a:ext cx="5669280" cy="347472"/>
          </a:xfrm>
          <a:prstGeom prst="rect">
            <a:avLst/>
          </a:prstGeom>
          <a:solidFill>
            <a:srgbClr val="282835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2395728"/>
            <a:ext cx="5394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  <a:latin typeface="Calibri"/>
              </a:rPr>
              <a:t>— A general-purpose pretrained model from scratch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2724912"/>
            <a:ext cx="5669280" cy="347472"/>
          </a:xfrm>
          <a:prstGeom prst="rect">
            <a:avLst/>
          </a:prstGeom>
          <a:solidFill>
            <a:srgbClr val="282835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2779776"/>
            <a:ext cx="5394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  <a:latin typeface="Calibri"/>
              </a:rPr>
              <a:t>— The world's largest training cluster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3108960"/>
            <a:ext cx="5669280" cy="347472"/>
          </a:xfrm>
          <a:prstGeom prst="rect">
            <a:avLst/>
          </a:prstGeom>
          <a:solidFill>
            <a:srgbClr val="282835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163824"/>
            <a:ext cx="5394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  <a:latin typeface="Calibri"/>
              </a:rPr>
              <a:t>— Generic coding or language capabilities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3493008"/>
            <a:ext cx="5669280" cy="347472"/>
          </a:xfrm>
          <a:prstGeom prst="rect">
            <a:avLst/>
          </a:prstGeom>
          <a:solidFill>
            <a:srgbClr val="282835"/>
          </a:solidFill>
          <a:ln w="3175">
            <a:solidFill>
              <a:srgbClr val="4547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" y="3547872"/>
            <a:ext cx="5394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  <a:latin typeface="Calibri"/>
              </a:rPr>
              <a:t>— A permanent commitment to one foundation model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09360" y="2011680"/>
            <a:ext cx="5577840" cy="32004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46520" y="2075688"/>
            <a:ext cx="53035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BA6F7"/>
                </a:solidFill>
                <a:latin typeface="Calibri"/>
              </a:rPr>
              <a:t>✓  Xaira SHOULD own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2340864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46520" y="2395728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Scientific post-training data and evaluation benchmarks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9360" y="2724912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46520" y="2779776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Biological and therapeutic reasoning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3108960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3163824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Program memory and internal knowledge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09360" y="3493008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46520" y="3547872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X-Cell and X-Scientist integration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60" y="3877056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3931920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Scientific tools and workflow orchestration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09360" y="4261104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46520" y="4315968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Expert feedback systems and experimental learning loops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309360" y="4645152"/>
            <a:ext cx="5577840" cy="347472"/>
          </a:xfrm>
          <a:prstGeom prst="rect">
            <a:avLst/>
          </a:prstGeom>
          <a:solidFill>
            <a:srgbClr val="322A3C"/>
          </a:solidFill>
          <a:ln w="3175">
            <a:solidFill>
              <a:srgbClr val="4A3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4700016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  <a:latin typeface="Calibri"/>
              </a:rPr>
              <a:t>● Model routing and governance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309360" y="5029200"/>
            <a:ext cx="5577840" cy="347472"/>
          </a:xfrm>
          <a:prstGeom prst="rect">
            <a:avLst/>
          </a:prstGeom>
          <a:solidFill>
            <a:srgbClr val="3A2E46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46520" y="5084064"/>
            <a:ext cx="5303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  <a:latin typeface="Calibri"/>
              </a:rPr>
              <a:t>● The therapeutic decisions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5577840"/>
            <a:ext cx="45720" cy="59436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11480" y="5577840"/>
            <a:ext cx="11384280" cy="59436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94360" y="5669280"/>
            <a:ext cx="111099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"We do not need to own general intelligence. We need to own what general intelligence becomes inside Xaira."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XAIRA THERAPEUTICS · CONFIDENTIAL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0" y="10972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A6ADC8"/>
                </a:solidFill>
                <a:latin typeface="Calibri"/>
              </a:rPr>
              <a:t>The Architecture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  <a:latin typeface="Calibri"/>
              </a:rPr>
              <a:t>Version 2 · July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6492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7F849C"/>
                </a:solidFill>
                <a:latin typeface="Calibri"/>
              </a:rPr>
              <a:t>9 / 17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830568"/>
            <a:ext cx="6452974" cy="27432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77724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ARCHITECTURE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09728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CDD6F4"/>
                </a:solidFill>
                <a:latin typeface="Calibri"/>
              </a:rPr>
              <a:t>The Xaira scientific intelligence architecture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828800"/>
            <a:ext cx="6858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  <a:latin typeface="Calibri"/>
              </a:rPr>
              <a:t>Four layers. One feedback loop. The Xaira-owned layer is the core.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14800" y="1485900"/>
            <a:ext cx="7680960" cy="868680"/>
          </a:xfrm>
          <a:prstGeom prst="rect">
            <a:avLst/>
          </a:prstGeom>
          <a:solidFill>
            <a:srgbClr val="252C38"/>
          </a:solidFill>
          <a:ln w="12700">
            <a:solidFill>
              <a:srgbClr val="3A4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24528" y="1559052"/>
            <a:ext cx="7498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9B4FA"/>
                </a:solidFill>
                <a:latin typeface="Calibri"/>
              </a:rPr>
              <a:t>INTERCHANGEABLE FRONTIER MODEL LAYER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24528" y="1833372"/>
            <a:ext cx="7498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Chinese open-weight · US open-weight · Closed frontier · Future models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27848" y="2354580"/>
            <a:ext cx="54864" cy="228600"/>
          </a:xfrm>
          <a:prstGeom prst="rect">
            <a:avLst/>
          </a:prstGeom>
          <a:solidFill>
            <a:srgbClr val="3A4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114800" y="2583180"/>
            <a:ext cx="7680960" cy="868680"/>
          </a:xfrm>
          <a:prstGeom prst="rect">
            <a:avLst/>
          </a:prstGeom>
          <a:solidFill>
            <a:srgbClr val="352A40"/>
          </a:solidFill>
          <a:ln w="254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24528" y="2656332"/>
            <a:ext cx="7498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  <a:latin typeface="Calibri"/>
              </a:rPr>
              <a:t>◆  XAIRA-OWNED SCIENTIFIC INTELLIGENCE LAYER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24528" y="2930652"/>
            <a:ext cx="7498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DD6F4"/>
                </a:solidFill>
                <a:latin typeface="Calibri"/>
              </a:rPr>
              <a:t>Scientific reasoning · Domain post-training · Internal knowledge
Evidence attribution · Uncertainty calibration · Model routing · Governance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927848" y="3451860"/>
            <a:ext cx="54864" cy="22860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114800" y="3680460"/>
            <a:ext cx="7680960" cy="868680"/>
          </a:xfrm>
          <a:prstGeom prst="rect">
            <a:avLst/>
          </a:prstGeom>
          <a:solidFill>
            <a:srgbClr val="223230"/>
          </a:solidFill>
          <a:ln w="12700">
            <a:solidFill>
              <a:srgbClr val="3A5A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24528" y="3753612"/>
            <a:ext cx="7498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94E2D5"/>
                </a:solidFill>
                <a:latin typeface="Calibri"/>
              </a:rPr>
              <a:t>XAIRA MODELS AND EXECUTION SYSTEMS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24528" y="4027932"/>
            <a:ext cx="7498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X-Cell · Biological foundation models · X-Scientist · Scientific agents
Tools · Analysis pipelines · Lab systems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27848" y="4549140"/>
            <a:ext cx="54864" cy="228600"/>
          </a:xfrm>
          <a:prstGeom prst="rect">
            <a:avLst/>
          </a:prstGeom>
          <a:solidFill>
            <a:srgbClr val="3A5A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114800" y="4777740"/>
            <a:ext cx="7680960" cy="868680"/>
          </a:xfrm>
          <a:prstGeom prst="rect">
            <a:avLst/>
          </a:prstGeom>
          <a:solidFill>
            <a:srgbClr val="223226"/>
          </a:solidFill>
          <a:ln w="12700">
            <a:solidFill>
              <a:srgbClr val="3A5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24528" y="4850892"/>
            <a:ext cx="74980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A6E3A1"/>
                </a:solidFill>
                <a:latin typeface="Calibri"/>
              </a:rPr>
              <a:t>THERAPEUTIC DECISIONS AND EXPERIMENTS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24528" y="5125212"/>
            <a:ext cx="7498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A6ADC8"/>
                </a:solidFill>
                <a:latin typeface="Calibri"/>
              </a:rPr>
              <a:t>Target selection · Experiment design · Program prioritization
Molecule design · Translation strategy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192024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7F849C"/>
                </a:solidFill>
                <a:latin typeface="Calibri"/>
              </a:rPr>
              <a:t>Key principle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2194560"/>
            <a:ext cx="45720" cy="7315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02920" y="2194560"/>
            <a:ext cx="3337560" cy="731520"/>
          </a:xfrm>
          <a:prstGeom prst="rect">
            <a:avLst/>
          </a:prstGeom>
          <a:solidFill>
            <a:srgbClr val="35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2286000"/>
            <a:ext cx="3063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DD6F4"/>
                </a:solidFill>
                <a:latin typeface="Calibri"/>
              </a:rPr>
              <a:t>Frontier models are interchangeable. The scientific intelligence layer is the moat.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063240"/>
            <a:ext cx="3291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F849C"/>
                </a:solidFill>
                <a:latin typeface="Calibri"/>
              </a:rPr>
              <a:t>Feedback loop: experiments and scientist decisions flow back into the Xaira-owned layer, creating compounding value.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3977639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BA6F7"/>
                </a:solidFill>
                <a:latin typeface="Calibri"/>
              </a:rPr>
              <a:t>⟳ Feedback loop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