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457200" y="1051560"/>
            <a:ext cx="548640" cy="54864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566928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XAIRA THERAPEUTICS · INTERNAL STRATEGY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188720"/>
            <a:ext cx="7772400" cy="2377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600" b="1" i="0">
                <a:solidFill>
                  <a:srgbClr val="CDD6F4"/>
                </a:solidFill>
              </a:rPr>
              <a:t>Open Frontier Intelligence
for Drug Discovery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703320"/>
            <a:ext cx="8229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1">
                <a:solidFill>
                  <a:srgbClr val="A6ADC8"/>
                </a:solidFill>
              </a:rPr>
              <a:t>As general-purpose AI commoditizes, durable advantage shifts to
the deepest domain-specific scientific intelligence.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80060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</a:rPr>
              <a:t>Bo Wang · Chief AI Scientist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754880" y="4800600"/>
            <a:ext cx="2743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</a:rPr>
              <a:t>July 22,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79" y="4800600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7F849C"/>
                </a:solidFill>
              </a:rPr>
              <a:t>Landscape updated: July 22, 2026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0" y="-1371600"/>
            <a:ext cx="4572000" cy="4572000"/>
          </a:xfrm>
          <a:prstGeom prst="rect">
            <a:avLst/>
          </a:prstGeom>
          <a:solidFill>
            <a:srgbClr val="2A1E3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1 / 8</a:t>
            </a:r>
          </a:p>
        </p:txBody>
      </p:sp>
      <p:sp>
        <p:nvSpPr>
          <p:cNvPr id="12" name="Rectangle 11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THE STRATEGIC CONTEXT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109728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CDD6F4"/>
                </a:solidFill>
              </a:rPr>
              <a:t>The AI Platform Shift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783080"/>
            <a:ext cx="5394960" cy="1920240"/>
          </a:xfrm>
          <a:prstGeom prst="rect">
            <a:avLst/>
          </a:prstGeom>
          <a:solidFill>
            <a:srgbClr val="313244"/>
          </a:solidFill>
          <a:ln w="12700">
            <a:solidFill>
              <a:srgbClr val="7F849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7F849C"/>
                </a:solidFill>
              </a:rPr>
              <a:t>Yesterday's Question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240280"/>
            <a:ext cx="50292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600" b="1" i="0">
                <a:solidFill>
                  <a:srgbClr val="CDD6F4"/>
                </a:solidFill>
              </a:rPr>
              <a:t>Can AI do this?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880360"/>
            <a:ext cx="493776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A6ADC8"/>
                </a:solidFill>
              </a:rPr>
              <a:t>Foundation models proved they can reason, code, and
synthesize knowledge. The answer is yes.</a:t>
            </a:r>
          </a:p>
        </p:txBody>
      </p:sp>
      <p:sp>
        <p:nvSpPr>
          <p:cNvPr id="8" name="Rectangle 7"/>
          <p:cNvSpPr/>
          <p:nvPr/>
        </p:nvSpPr>
        <p:spPr>
          <a:xfrm>
            <a:off x="6309360" y="1783080"/>
            <a:ext cx="5394960" cy="1920240"/>
          </a:xfrm>
          <a:prstGeom prst="rect">
            <a:avLst/>
          </a:prstGeom>
          <a:solidFill>
            <a:srgbClr val="313244"/>
          </a:solidFill>
          <a:ln w="254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6492240" y="1828800"/>
            <a:ext cx="5029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1" i="0">
                <a:solidFill>
                  <a:srgbClr val="CBA6F7"/>
                </a:solidFill>
              </a:rPr>
              <a:t>Today's Question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92240" y="2176272"/>
            <a:ext cx="5029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CDD6F4"/>
                </a:solidFill>
              </a:rPr>
              <a:t>Which layer holds
the durable advantage?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92240" y="315468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 i="0">
                <a:solidFill>
                  <a:srgbClr val="A6ADC8"/>
                </a:solidFill>
              </a:rPr>
              <a:t>General capability is rapidly commoditizing across
both closed and open-weight models.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3977639"/>
            <a:ext cx="11247120" cy="1325880"/>
          </a:xfrm>
          <a:prstGeom prst="rect">
            <a:avLst/>
          </a:prstGeom>
          <a:solidFill>
            <a:srgbClr val="282038"/>
          </a:solidFill>
          <a:ln w="127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85800" y="4114800"/>
            <a:ext cx="10789920" cy="1005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CDD6F4"/>
                </a:solidFill>
              </a:rPr>
              <a:t>🧬  For drug discovery, the durable edge will not come from having the largest general model.
It will come from the deepest scientific intelligence — grounded in proprietary biological data,
experimental infrastructure, and expert feedback loops.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85800" y="5120640"/>
            <a:ext cx="10789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7F849C"/>
                </a:solidFill>
              </a:rPr>
              <a:t>The base model is the commodity. The scientific intelligence built on top of it is the moat.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2 / 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COMPETITIVE LANDSCAPE · UPDATED JULY 22, 2026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CDD6F4"/>
                </a:solidFill>
              </a:rPr>
              <a:t>The Open Frontier Is Accelerating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600200"/>
            <a:ext cx="1645920" cy="384048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1627632"/>
            <a:ext cx="1554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</a:rPr>
              <a:t>MODEL</a:t>
            </a:r>
          </a:p>
        </p:txBody>
      </p:sp>
      <p:sp>
        <p:nvSpPr>
          <p:cNvPr id="6" name="Rectangle 5"/>
          <p:cNvSpPr/>
          <p:nvPr/>
        </p:nvSpPr>
        <p:spPr>
          <a:xfrm>
            <a:off x="2148840" y="1600200"/>
            <a:ext cx="1508760" cy="384048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2194560" y="1627632"/>
            <a:ext cx="14173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</a:rPr>
              <a:t>DEVELOPER</a:t>
            </a:r>
          </a:p>
        </p:txBody>
      </p:sp>
      <p:sp>
        <p:nvSpPr>
          <p:cNvPr id="8" name="Rectangle 7"/>
          <p:cNvSpPr/>
          <p:nvPr/>
        </p:nvSpPr>
        <p:spPr>
          <a:xfrm>
            <a:off x="3703320" y="1600200"/>
            <a:ext cx="1737360" cy="384048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3749039" y="1627632"/>
            <a:ext cx="164591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</a:rPr>
              <a:t>WEIGHTS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86400" y="1600200"/>
            <a:ext cx="960120" cy="384048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532120" y="1627632"/>
            <a:ext cx="8686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</a:rPr>
              <a:t>CONTEXT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92240" y="1600200"/>
            <a:ext cx="2423160" cy="384048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537959" y="1627632"/>
            <a:ext cx="2331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</a:rPr>
              <a:t>KEY CAPABILITY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961120" y="1600200"/>
            <a:ext cx="3017520" cy="384048"/>
          </a:xfrm>
          <a:prstGeom prst="rect">
            <a:avLst/>
          </a:prstGeom>
          <a:solidFill>
            <a:srgbClr val="18182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006840" y="1627632"/>
            <a:ext cx="2926079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</a:rPr>
              <a:t>XAIRA RELEVANCE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57200" y="1984248"/>
            <a:ext cx="16459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02920" y="2029967"/>
            <a:ext cx="15544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</a:rPr>
              <a:t>GLM-5.2</a:t>
            </a:r>
          </a:p>
        </p:txBody>
      </p:sp>
      <p:sp>
        <p:nvSpPr>
          <p:cNvPr id="18" name="Rectangle 17"/>
          <p:cNvSpPr/>
          <p:nvPr/>
        </p:nvSpPr>
        <p:spPr>
          <a:xfrm>
            <a:off x="2148840" y="1984248"/>
            <a:ext cx="15087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2194560" y="2029967"/>
            <a:ext cx="14173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Z.ai (Zhipu AI)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3703320" y="1984248"/>
            <a:ext cx="17373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749039" y="2029967"/>
            <a:ext cx="16459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E3A1"/>
                </a:solidFill>
              </a:rPr>
              <a:t>✓ MIT
Downloadable</a:t>
            </a:r>
          </a:p>
        </p:txBody>
      </p:sp>
      <p:sp>
        <p:nvSpPr>
          <p:cNvPr id="22" name="Rectangle 21"/>
          <p:cNvSpPr/>
          <p:nvPr/>
        </p:nvSpPr>
        <p:spPr>
          <a:xfrm>
            <a:off x="5486400" y="1984248"/>
            <a:ext cx="9601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5532120" y="2029967"/>
            <a:ext cx="8686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1M tokens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492240" y="1984248"/>
            <a:ext cx="24231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537959" y="2029967"/>
            <a:ext cx="233172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Long-horizon reasoning,
agentic tool use, coding</a:t>
            </a:r>
          </a:p>
        </p:txBody>
      </p:sp>
      <p:sp>
        <p:nvSpPr>
          <p:cNvPr id="26" name="Rectangle 25"/>
          <p:cNvSpPr/>
          <p:nvPr/>
        </p:nvSpPr>
        <p:spPr>
          <a:xfrm>
            <a:off x="8961120" y="1984248"/>
            <a:ext cx="30175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9006840" y="2029967"/>
            <a:ext cx="292607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Long-context analysis;
scientific reasoning chains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2514600"/>
            <a:ext cx="164592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502920" y="2560320"/>
            <a:ext cx="15544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</a:rPr>
              <a:t>Kimi K2.6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148840" y="2514600"/>
            <a:ext cx="150876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194560" y="2560320"/>
            <a:ext cx="14173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Moonshot AI</a:t>
            </a:r>
          </a:p>
        </p:txBody>
      </p:sp>
      <p:sp>
        <p:nvSpPr>
          <p:cNvPr id="32" name="Rectangle 31"/>
          <p:cNvSpPr/>
          <p:nvPr/>
        </p:nvSpPr>
        <p:spPr>
          <a:xfrm>
            <a:off x="3703320" y="2514600"/>
            <a:ext cx="173736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3749039" y="2560320"/>
            <a:ext cx="16459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E3A1"/>
                </a:solidFill>
              </a:rPr>
              <a:t>✓ Open weights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86400" y="2514600"/>
            <a:ext cx="96012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5532120" y="2560320"/>
            <a:ext cx="8686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256K tokens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492240" y="2514600"/>
            <a:ext cx="242316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37959" y="2560320"/>
            <a:ext cx="233172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Multimodal agentic;
swarm orchestration</a:t>
            </a:r>
          </a:p>
        </p:txBody>
      </p:sp>
      <p:sp>
        <p:nvSpPr>
          <p:cNvPr id="38" name="Rectangle 37"/>
          <p:cNvSpPr/>
          <p:nvPr/>
        </p:nvSpPr>
        <p:spPr>
          <a:xfrm>
            <a:off x="8961120" y="2514600"/>
            <a:ext cx="301752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006840" y="2560320"/>
            <a:ext cx="292607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Multi-step task decomp;
vision input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57200" y="3044952"/>
            <a:ext cx="16459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502920" y="3090672"/>
            <a:ext cx="15544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</a:rPr>
              <a:t>Kimi K3
(announced)</a:t>
            </a:r>
          </a:p>
        </p:txBody>
      </p:sp>
      <p:sp>
        <p:nvSpPr>
          <p:cNvPr id="42" name="Rectangle 41"/>
          <p:cNvSpPr/>
          <p:nvPr/>
        </p:nvSpPr>
        <p:spPr>
          <a:xfrm>
            <a:off x="2148840" y="3044952"/>
            <a:ext cx="15087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2194560" y="3090672"/>
            <a:ext cx="14173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Moonshot AI</a:t>
            </a:r>
          </a:p>
        </p:txBody>
      </p:sp>
      <p:sp>
        <p:nvSpPr>
          <p:cNvPr id="44" name="Rectangle 43"/>
          <p:cNvSpPr/>
          <p:nvPr/>
        </p:nvSpPr>
        <p:spPr>
          <a:xfrm>
            <a:off x="3703320" y="3044952"/>
            <a:ext cx="17373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3749039" y="3090672"/>
            <a:ext cx="16459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F9E2AF"/>
                </a:solidFill>
              </a:rPr>
              <a:t>⏳ Expected
July 27, 2026</a:t>
            </a:r>
          </a:p>
        </p:txBody>
      </p:sp>
      <p:sp>
        <p:nvSpPr>
          <p:cNvPr id="46" name="Rectangle 45"/>
          <p:cNvSpPr/>
          <p:nvPr/>
        </p:nvSpPr>
        <p:spPr>
          <a:xfrm>
            <a:off x="5486400" y="3044952"/>
            <a:ext cx="9601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5532120" y="3090672"/>
            <a:ext cx="8686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TBA</a:t>
            </a:r>
          </a:p>
        </p:txBody>
      </p:sp>
      <p:sp>
        <p:nvSpPr>
          <p:cNvPr id="48" name="Rectangle 47"/>
          <p:cNvSpPr/>
          <p:nvPr/>
        </p:nvSpPr>
        <p:spPr>
          <a:xfrm>
            <a:off x="6492240" y="3044952"/>
            <a:ext cx="24231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537959" y="3090672"/>
            <a:ext cx="233172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3T-class; new attention
architecture; frontier</a:t>
            </a:r>
          </a:p>
        </p:txBody>
      </p:sp>
      <p:sp>
        <p:nvSpPr>
          <p:cNvPr id="50" name="Rectangle 49"/>
          <p:cNvSpPr/>
          <p:nvPr/>
        </p:nvSpPr>
        <p:spPr>
          <a:xfrm>
            <a:off x="8961120" y="3044952"/>
            <a:ext cx="30175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9006840" y="3090672"/>
            <a:ext cx="292607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Cannot verify —
weights not public yet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57200" y="3575303"/>
            <a:ext cx="164592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502920" y="3621023"/>
            <a:ext cx="15544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</a:rPr>
              <a:t>Inkling</a:t>
            </a:r>
          </a:p>
        </p:txBody>
      </p:sp>
      <p:sp>
        <p:nvSpPr>
          <p:cNvPr id="54" name="Rectangle 53"/>
          <p:cNvSpPr/>
          <p:nvPr/>
        </p:nvSpPr>
        <p:spPr>
          <a:xfrm>
            <a:off x="2148840" y="3575303"/>
            <a:ext cx="150876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2194560" y="3621023"/>
            <a:ext cx="14173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Thinking
Machines Lab</a:t>
            </a:r>
          </a:p>
        </p:txBody>
      </p:sp>
      <p:sp>
        <p:nvSpPr>
          <p:cNvPr id="56" name="Rectangle 55"/>
          <p:cNvSpPr/>
          <p:nvPr/>
        </p:nvSpPr>
        <p:spPr>
          <a:xfrm>
            <a:off x="3703320" y="3575303"/>
            <a:ext cx="173736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749039" y="3621023"/>
            <a:ext cx="16459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E3A1"/>
                </a:solidFill>
              </a:rPr>
              <a:t>✓ Open weights
(Acceptable Use)</a:t>
            </a:r>
          </a:p>
        </p:txBody>
      </p:sp>
      <p:sp>
        <p:nvSpPr>
          <p:cNvPr id="58" name="Rectangle 57"/>
          <p:cNvSpPr/>
          <p:nvPr/>
        </p:nvSpPr>
        <p:spPr>
          <a:xfrm>
            <a:off x="5486400" y="3575303"/>
            <a:ext cx="96012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5532120" y="3621023"/>
            <a:ext cx="8686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1M tokens</a:t>
            </a:r>
          </a:p>
        </p:txBody>
      </p:sp>
      <p:sp>
        <p:nvSpPr>
          <p:cNvPr id="60" name="Rectangle 59"/>
          <p:cNvSpPr/>
          <p:nvPr/>
        </p:nvSpPr>
        <p:spPr>
          <a:xfrm>
            <a:off x="6492240" y="3575303"/>
            <a:ext cx="242316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6537959" y="3621023"/>
            <a:ext cx="233172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Text + image + audio;
calibrated confidence</a:t>
            </a:r>
          </a:p>
        </p:txBody>
      </p:sp>
      <p:sp>
        <p:nvSpPr>
          <p:cNvPr id="62" name="Rectangle 61"/>
          <p:cNvSpPr/>
          <p:nvPr/>
        </p:nvSpPr>
        <p:spPr>
          <a:xfrm>
            <a:off x="8961120" y="3575303"/>
            <a:ext cx="3017520" cy="530352"/>
          </a:xfrm>
          <a:prstGeom prst="rect">
            <a:avLst/>
          </a:prstGeom>
          <a:solidFill>
            <a:srgbClr val="2525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9006840" y="3621023"/>
            <a:ext cx="292607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Multimodal bio data;
uncertainty quantification</a:t>
            </a:r>
          </a:p>
        </p:txBody>
      </p:sp>
      <p:sp>
        <p:nvSpPr>
          <p:cNvPr id="64" name="Rectangle 63"/>
          <p:cNvSpPr/>
          <p:nvPr/>
        </p:nvSpPr>
        <p:spPr>
          <a:xfrm>
            <a:off x="457200" y="4105656"/>
            <a:ext cx="16459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502920" y="4151376"/>
            <a:ext cx="15544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DD6F4"/>
                </a:solidFill>
              </a:rPr>
              <a:t>DeepSeek-
V4-Pro</a:t>
            </a:r>
          </a:p>
        </p:txBody>
      </p:sp>
      <p:sp>
        <p:nvSpPr>
          <p:cNvPr id="66" name="Rectangle 65"/>
          <p:cNvSpPr/>
          <p:nvPr/>
        </p:nvSpPr>
        <p:spPr>
          <a:xfrm>
            <a:off x="2148840" y="4105656"/>
            <a:ext cx="15087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2194560" y="4151376"/>
            <a:ext cx="14173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DeepSeek</a:t>
            </a:r>
          </a:p>
        </p:txBody>
      </p:sp>
      <p:sp>
        <p:nvSpPr>
          <p:cNvPr id="68" name="Rectangle 67"/>
          <p:cNvSpPr/>
          <p:nvPr/>
        </p:nvSpPr>
        <p:spPr>
          <a:xfrm>
            <a:off x="3703320" y="4105656"/>
            <a:ext cx="17373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3749039" y="4151376"/>
            <a:ext cx="164591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E3A1"/>
                </a:solidFill>
              </a:rPr>
              <a:t>✓ Open weights</a:t>
            </a:r>
          </a:p>
        </p:txBody>
      </p:sp>
      <p:sp>
        <p:nvSpPr>
          <p:cNvPr id="70" name="Rectangle 69"/>
          <p:cNvSpPr/>
          <p:nvPr/>
        </p:nvSpPr>
        <p:spPr>
          <a:xfrm>
            <a:off x="5486400" y="4105656"/>
            <a:ext cx="9601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TextBox 70"/>
          <p:cNvSpPr txBox="1"/>
          <p:nvPr/>
        </p:nvSpPr>
        <p:spPr>
          <a:xfrm>
            <a:off x="5532120" y="4151376"/>
            <a:ext cx="86868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1M tokens</a:t>
            </a:r>
          </a:p>
        </p:txBody>
      </p:sp>
      <p:sp>
        <p:nvSpPr>
          <p:cNvPr id="72" name="Rectangle 71"/>
          <p:cNvSpPr/>
          <p:nvPr/>
        </p:nvSpPr>
        <p:spPr>
          <a:xfrm>
            <a:off x="6492240" y="4105656"/>
            <a:ext cx="242316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TextBox 72"/>
          <p:cNvSpPr txBox="1"/>
          <p:nvPr/>
        </p:nvSpPr>
        <p:spPr>
          <a:xfrm>
            <a:off x="6537959" y="4151376"/>
            <a:ext cx="2331720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Top open-source
reasoning &amp; knowledge</a:t>
            </a:r>
          </a:p>
        </p:txBody>
      </p:sp>
      <p:sp>
        <p:nvSpPr>
          <p:cNvPr id="74" name="Rectangle 73"/>
          <p:cNvSpPr/>
          <p:nvPr/>
        </p:nvSpPr>
        <p:spPr>
          <a:xfrm>
            <a:off x="8961120" y="4105656"/>
            <a:ext cx="3017520" cy="530352"/>
          </a:xfrm>
          <a:prstGeom prst="rect">
            <a:avLst/>
          </a:prstGeom>
          <a:solidFill>
            <a:srgbClr val="28283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TextBox 74"/>
          <p:cNvSpPr txBox="1"/>
          <p:nvPr/>
        </p:nvSpPr>
        <p:spPr>
          <a:xfrm>
            <a:off x="9006840" y="4151376"/>
            <a:ext cx="2926079" cy="457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A6ADC8"/>
                </a:solidFill>
              </a:rPr>
              <a:t>Scientific literature;
complex reasoning chains</a:t>
            </a:r>
          </a:p>
        </p:txBody>
      </p:sp>
      <p:sp>
        <p:nvSpPr>
          <p:cNvPr id="76" name="Rectangle 75"/>
          <p:cNvSpPr/>
          <p:nvPr/>
        </p:nvSpPr>
        <p:spPr>
          <a:xfrm>
            <a:off x="457200" y="4846320"/>
            <a:ext cx="11247120" cy="804672"/>
          </a:xfrm>
          <a:prstGeom prst="rect">
            <a:avLst/>
          </a:prstGeom>
          <a:solidFill>
            <a:srgbClr val="221A32"/>
          </a:solidFill>
          <a:ln w="127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TextBox 76"/>
          <p:cNvSpPr txBox="1"/>
          <p:nvPr/>
        </p:nvSpPr>
        <p:spPr>
          <a:xfrm>
            <a:off x="640080" y="4919472"/>
            <a:ext cx="108813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1">
                <a:solidFill>
                  <a:srgbClr val="CDD6F4"/>
                </a:solidFill>
              </a:rPr>
              <a:t>"The strategic question is no longer whether open-weight models will become capable enough.
It is how Xaira can turn rapidly improving general capabilities into proprietary scientific intelligence."</a:t>
            </a:r>
          </a:p>
        </p:txBody>
      </p:sp>
      <p:sp>
        <p:nvSpPr>
          <p:cNvPr id="78" name="TextBox 77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3 / 8</a:t>
            </a:r>
          </a:p>
        </p:txBody>
      </p:sp>
      <p:sp>
        <p:nvSpPr>
          <p:cNvPr id="80" name="Rectangle 79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THE ARCHITECTURE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77724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CDD6F4"/>
                </a:solidFill>
              </a:rPr>
              <a:t>Build Above the Base-Model Layer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658368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</a:rPr>
              <a:t>Xaira's durable asset is the scientific intelligence built above the
base-model layer — not dependence on any single external model.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395728"/>
            <a:ext cx="6400800" cy="777240"/>
          </a:xfrm>
          <a:prstGeom prst="rect">
            <a:avLst/>
          </a:prstGeom>
          <a:solidFill>
            <a:srgbClr val="1E2820"/>
          </a:solidFill>
          <a:ln w="12700">
            <a:solidFill>
              <a:srgbClr val="A6E3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2487168"/>
            <a:ext cx="612648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DD6F4"/>
                </a:solidFill>
              </a:rPr>
              <a:t>The base model is interchangeable. As open-weight models improve, Xaira
can swap in a better foundation without rebuilding the proprietary stack above.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0" y="685800"/>
            <a:ext cx="4572000" cy="685800"/>
          </a:xfrm>
          <a:prstGeom prst="rect">
            <a:avLst/>
          </a:prstGeom>
          <a:solidFill>
            <a:srgbClr val="2A203E"/>
          </a:solidFill>
          <a:ln w="127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06640" y="722376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CBA6F7"/>
                </a:solidFill>
              </a:rPr>
              <a:t>INTERCHANGEABLE · BASE LAYER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06640" y="886968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Open Frontier Model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406640" y="1161288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</a:rPr>
              <a:t>GLM-5.2 · Kimi K3 · Inkling · DeepSeek-V4-Pro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64040" y="1380744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7F849C"/>
                </a:solidFill>
              </a:rPr>
              <a:t>↓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315200" y="1572768"/>
            <a:ext cx="4572000" cy="685800"/>
          </a:xfrm>
          <a:prstGeom prst="rect">
            <a:avLst/>
          </a:prstGeom>
          <a:solidFill>
            <a:srgbClr val="2A203E"/>
          </a:solidFill>
          <a:ln w="1270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406640" y="1609344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CBA6F7"/>
                </a:solidFill>
              </a:rPr>
              <a:t>XAIRA — POST-TRAINING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06640" y="1773936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Scientific Reasoning Layer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06640" y="2048256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</a:rPr>
              <a:t>Domain-specific fine-tuning + RL from expert feedback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464040" y="2267711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7F849C"/>
                </a:solidFill>
              </a:rPr>
              <a:t>↓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315200" y="2459736"/>
            <a:ext cx="4572000" cy="685800"/>
          </a:xfrm>
          <a:prstGeom prst="rect">
            <a:avLst/>
          </a:prstGeom>
          <a:solidFill>
            <a:srgbClr val="1A2238"/>
          </a:solidFill>
          <a:ln w="12700">
            <a:solidFill>
              <a:srgbClr val="89B4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7406640" y="2496312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89B4FA"/>
                </a:solidFill>
              </a:rPr>
              <a:t>XAIRA — KNOWLEDGE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406640" y="2660904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Proprietary Biological Knowledge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406640" y="2935224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</a:rPr>
              <a:t>Internal publications · program context · RAG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464040" y="3154679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7F849C"/>
                </a:solidFill>
              </a:rPr>
              <a:t>↓</a:t>
            </a:r>
          </a:p>
        </p:txBody>
      </p:sp>
      <p:sp>
        <p:nvSpPr>
          <p:cNvPr id="22" name="Rectangle 21"/>
          <p:cNvSpPr/>
          <p:nvPr/>
        </p:nvSpPr>
        <p:spPr>
          <a:xfrm>
            <a:off x="7315200" y="3346704"/>
            <a:ext cx="4572000" cy="685800"/>
          </a:xfrm>
          <a:prstGeom prst="rect">
            <a:avLst/>
          </a:prstGeom>
          <a:solidFill>
            <a:srgbClr val="1A2238"/>
          </a:solidFill>
          <a:ln w="12700">
            <a:solidFill>
              <a:srgbClr val="89B4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406640" y="3383280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89B4FA"/>
                </a:solidFill>
              </a:rPr>
              <a:t>XAIRA — INFRASTRUCTURE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406640" y="3547872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X-Cell · Models · Agents · Tools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06640" y="3822191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</a:rPr>
              <a:t>Causal virtual cell (X-Atlas) · experimental systems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464040" y="4041648"/>
            <a:ext cx="3657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000" b="0" i="0">
                <a:solidFill>
                  <a:srgbClr val="7F849C"/>
                </a:solidFill>
              </a:rPr>
              <a:t>↓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315200" y="4233672"/>
            <a:ext cx="4572000" cy="685800"/>
          </a:xfrm>
          <a:prstGeom prst="rect">
            <a:avLst/>
          </a:prstGeom>
          <a:solidFill>
            <a:srgbClr val="1A281A"/>
          </a:solidFill>
          <a:ln w="12700">
            <a:solidFill>
              <a:srgbClr val="A6E3A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406640" y="4270248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00" b="1" i="0">
                <a:solidFill>
                  <a:srgbClr val="A6E3A1"/>
                </a:solidFill>
              </a:rPr>
              <a:t>OUTPUT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406640" y="4434840"/>
            <a:ext cx="43891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Therapeutic Decisions &amp; Wet-Lab Outcomes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06640" y="4709160"/>
            <a:ext cx="438912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F849C"/>
                </a:solidFill>
              </a:rPr>
              <a:t>Closed loop: experiments validate and update the stack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4 / 8</a:t>
            </a:r>
          </a:p>
        </p:txBody>
      </p:sp>
      <p:sp>
        <p:nvSpPr>
          <p:cNvPr id="33" name="Rectangle 32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INTERNAL CAPABILITY ASSESSMENT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CDD6F4"/>
                </a:solidFill>
              </a:rPr>
              <a:t>Model Evaluation Framework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5448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 i="0">
                <a:solidFill>
                  <a:srgbClr val="A6ADC8"/>
                </a:solidFill>
              </a:rPr>
              <a:t>Propose an internal program comparing open-weight candidates on drug-discovery tasks.
Key principle: use proprietary Xaira scientific tasks — not public benchmarks alone.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331720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457200" y="2331720"/>
            <a:ext cx="64008" cy="77724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48640" y="2404872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🧬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05840" y="24231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Bio &amp; chem knowledge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05840" y="2770632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Domain knowledge depth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98848" y="2331720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4498848" y="2331720"/>
            <a:ext cx="64008" cy="777240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590288" y="2404872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🔗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47488" y="24231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Causal reasoning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47488" y="2770632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Perturbation → phenotype logic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540496" y="2331720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8540496" y="2331720"/>
            <a:ext cx="64008" cy="777240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631936" y="2404872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📄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089136" y="242316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Long-context analysis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089136" y="2770632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Multi-document synthesis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3236976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457200" y="3236976"/>
            <a:ext cx="64008" cy="777240"/>
          </a:xfrm>
          <a:prstGeom prst="rect">
            <a:avLst/>
          </a:prstGeom>
          <a:solidFill>
            <a:srgbClr val="A6E3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48640" y="3310128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🖼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05840" y="3328416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Multimodal understanding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05840" y="3675887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Omics · imaging · structure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498848" y="3236976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4498848" y="3236976"/>
            <a:ext cx="64008" cy="777240"/>
          </a:xfrm>
          <a:prstGeom prst="rect">
            <a:avLst/>
          </a:prstGeom>
          <a:solidFill>
            <a:srgbClr val="F9E2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590288" y="3310128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🧪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47488" y="3328416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Experiment planning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047488" y="3675887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Hypothesis → assay design</a:t>
            </a:r>
          </a:p>
        </p:txBody>
      </p:sp>
      <p:sp>
        <p:nvSpPr>
          <p:cNvPr id="30" name="Rectangle 29"/>
          <p:cNvSpPr/>
          <p:nvPr/>
        </p:nvSpPr>
        <p:spPr>
          <a:xfrm>
            <a:off x="8540496" y="3236976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8540496" y="3236976"/>
            <a:ext cx="64008" cy="777240"/>
          </a:xfrm>
          <a:prstGeom prst="rect">
            <a:avLst/>
          </a:prstGeom>
          <a:solidFill>
            <a:srgbClr val="F38B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631936" y="3310128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📊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089136" y="3328416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Perturbation / omics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89136" y="3675887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X-Atlas CRISPR data reasoning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57200" y="4142231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ectangle 35"/>
          <p:cNvSpPr/>
          <p:nvPr/>
        </p:nvSpPr>
        <p:spPr>
          <a:xfrm>
            <a:off x="457200" y="4142231"/>
            <a:ext cx="64008" cy="77724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548640" y="4215383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🎯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005840" y="4233671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Uncertainty calibration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05840" y="4581144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Confidence vs. correctness</a:t>
            </a:r>
          </a:p>
        </p:txBody>
      </p:sp>
      <p:sp>
        <p:nvSpPr>
          <p:cNvPr id="40" name="Rectangle 39"/>
          <p:cNvSpPr/>
          <p:nvPr/>
        </p:nvSpPr>
        <p:spPr>
          <a:xfrm>
            <a:off x="4498848" y="4142231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4498848" y="4142231"/>
            <a:ext cx="64008" cy="777240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590288" y="4215383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🔧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5047488" y="4233671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Tool use &amp; agentic exec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047488" y="4581144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Multi-step autonomous tasks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8540496" y="4142231"/>
            <a:ext cx="3840480" cy="77724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8540496" y="4142231"/>
            <a:ext cx="64008" cy="777240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8631936" y="4215383"/>
            <a:ext cx="41148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CDD6F4"/>
                </a:solidFill>
              </a:rPr>
              <a:t>⚡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089136" y="4233671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Latency · cost · privacy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089136" y="4581144"/>
            <a:ext cx="3200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License · fine-tune feasibility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5 / 8</a:t>
            </a:r>
          </a:p>
        </p:txBody>
      </p:sp>
      <p:sp>
        <p:nvSpPr>
          <p:cNvPr id="52" name="Rectangle 51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STRATEGIC OPTIONS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DD6F4"/>
                </a:solidFill>
              </a:rPr>
              <a:t>Three Strategic Roles for Open Frontier Models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645920"/>
            <a:ext cx="3749039" cy="3657600"/>
          </a:xfrm>
          <a:prstGeom prst="rect">
            <a:avLst/>
          </a:prstGeom>
          <a:solidFill>
            <a:srgbClr val="28203E"/>
          </a:solidFill>
          <a:ln w="1905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3337559" y="1691640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313244"/>
                </a:solidFill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1719072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CBA6F7"/>
                </a:solidFill>
              </a:rPr>
              <a:t>ROLE 1 · POST-TRAINING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2011680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DD6F4"/>
                </a:solidFill>
              </a:rPr>
              <a:t>Base-model candidates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2578608"/>
            <a:ext cx="3474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</a:rPr>
              <a:t>Start from an open-weight checkpoint and fine-tune on Xaira's scientific data.
Full control over model behavior; no API dependency.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" y="3913632"/>
            <a:ext cx="1325880" cy="256032"/>
          </a:xfrm>
          <a:prstGeom prst="rect">
            <a:avLst/>
          </a:prstGeom>
          <a:solidFill>
            <a:srgbClr val="202030"/>
          </a:solidFill>
          <a:ln w="635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85800" y="3931920"/>
            <a:ext cx="12344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BA6F7"/>
                </a:solidFill>
              </a:rPr>
              <a:t>Fine-tune feasible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057400" y="3913632"/>
            <a:ext cx="1325880" cy="256032"/>
          </a:xfrm>
          <a:prstGeom prst="rect">
            <a:avLst/>
          </a:prstGeom>
          <a:solidFill>
            <a:srgbClr val="202030"/>
          </a:solidFill>
          <a:ln w="6350">
            <a:solidFill>
              <a:srgbClr val="CBA6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2103120" y="3931920"/>
            <a:ext cx="12344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CBA6F7"/>
                </a:solidFill>
              </a:rPr>
              <a:t>Data privacy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407407" y="1645920"/>
            <a:ext cx="3749039" cy="3657600"/>
          </a:xfrm>
          <a:prstGeom prst="rect">
            <a:avLst/>
          </a:prstGeom>
          <a:solidFill>
            <a:srgbClr val="1A2238"/>
          </a:solidFill>
          <a:ln w="19050">
            <a:solidFill>
              <a:srgbClr val="89B4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287767" y="1691640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313244"/>
                </a:solidFill>
              </a:rPr>
              <a:t>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590288" y="1719072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89B4FA"/>
                </a:solidFill>
              </a:rPr>
              <a:t>ROLE 2 · SYNTHETIC DATA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590288" y="2011680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DD6F4"/>
                </a:solidFill>
              </a:rPr>
              <a:t>Teacher models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90288" y="2578608"/>
            <a:ext cx="3474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</a:rPr>
              <a:t>Use a capable open-weight model to generate and critique scientific reasoning traces.
Distill its knowledge into a smaller, Xaira-tuned production model.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590288" y="3913632"/>
            <a:ext cx="1325880" cy="256032"/>
          </a:xfrm>
          <a:prstGeom prst="rect">
            <a:avLst/>
          </a:prstGeom>
          <a:solidFill>
            <a:srgbClr val="202030"/>
          </a:solidFill>
          <a:ln w="6350">
            <a:solidFill>
              <a:srgbClr val="89B4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4636007" y="3931920"/>
            <a:ext cx="12344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9B4FA"/>
                </a:solidFill>
              </a:rPr>
              <a:t>No inference cost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07607" y="3913632"/>
            <a:ext cx="1325880" cy="256032"/>
          </a:xfrm>
          <a:prstGeom prst="rect">
            <a:avLst/>
          </a:prstGeom>
          <a:solidFill>
            <a:srgbClr val="202030"/>
          </a:solidFill>
          <a:ln w="6350">
            <a:solidFill>
              <a:srgbClr val="89B4F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053327" y="3931920"/>
            <a:ext cx="12344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89B4FA"/>
                </a:solidFill>
              </a:rPr>
              <a:t>No deployment risk</a:t>
            </a:r>
          </a:p>
        </p:txBody>
      </p:sp>
      <p:sp>
        <p:nvSpPr>
          <p:cNvPr id="22" name="Rectangle 21"/>
          <p:cNvSpPr/>
          <p:nvPr/>
        </p:nvSpPr>
        <p:spPr>
          <a:xfrm>
            <a:off x="8357615" y="1645920"/>
            <a:ext cx="3749039" cy="3657600"/>
          </a:xfrm>
          <a:prstGeom prst="rect">
            <a:avLst/>
          </a:prstGeom>
          <a:solidFill>
            <a:srgbClr val="1A2828"/>
          </a:solidFill>
          <a:ln w="19050">
            <a:solidFill>
              <a:srgbClr val="94E2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11237976" y="1691640"/>
            <a:ext cx="7315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5200" b="1" i="0">
                <a:solidFill>
                  <a:srgbClr val="313244"/>
                </a:solidFill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40495" y="1719072"/>
            <a:ext cx="347472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1" i="0">
                <a:solidFill>
                  <a:srgbClr val="94E2D5"/>
                </a:solidFill>
              </a:rPr>
              <a:t>ROLE 3 · ORCHESTRATION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540495" y="2011680"/>
            <a:ext cx="347472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1" i="0">
                <a:solidFill>
                  <a:srgbClr val="CDD6F4"/>
                </a:solidFill>
              </a:rPr>
              <a:t>Orchestrated model portfolio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40495" y="2578608"/>
            <a:ext cx="347472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</a:rPr>
              <a:t>Dynamically route tasks to the best model based on capability, cost, modality,
privacy, and latency. No single permanent foundation model.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8540495" y="3913632"/>
            <a:ext cx="1325880" cy="256032"/>
          </a:xfrm>
          <a:prstGeom prst="rect">
            <a:avLst/>
          </a:prstGeom>
          <a:solidFill>
            <a:srgbClr val="202030"/>
          </a:solidFill>
          <a:ln w="6350">
            <a:solidFill>
              <a:srgbClr val="94E2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586215" y="3931920"/>
            <a:ext cx="12344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94E2D5"/>
                </a:solidFill>
              </a:rPr>
              <a:t>Resilient</a:t>
            </a:r>
          </a:p>
        </p:txBody>
      </p:sp>
      <p:sp>
        <p:nvSpPr>
          <p:cNvPr id="29" name="Rectangle 28"/>
          <p:cNvSpPr/>
          <p:nvPr/>
        </p:nvSpPr>
        <p:spPr>
          <a:xfrm>
            <a:off x="9957815" y="3913632"/>
            <a:ext cx="1325880" cy="256032"/>
          </a:xfrm>
          <a:prstGeom prst="rect">
            <a:avLst/>
          </a:prstGeom>
          <a:solidFill>
            <a:srgbClr val="202030"/>
          </a:solidFill>
          <a:ln w="6350">
            <a:solidFill>
              <a:srgbClr val="94E2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0003536" y="3931920"/>
            <a:ext cx="12344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94E2D5"/>
                </a:solidFill>
              </a:rPr>
              <a:t>Future-proof</a:t>
            </a:r>
          </a:p>
        </p:txBody>
      </p:sp>
      <p:sp>
        <p:nvSpPr>
          <p:cNvPr id="31" name="Rectangle 30"/>
          <p:cNvSpPr/>
          <p:nvPr/>
        </p:nvSpPr>
        <p:spPr>
          <a:xfrm>
            <a:off x="457200" y="5440680"/>
            <a:ext cx="11247120" cy="777240"/>
          </a:xfrm>
          <a:prstGeom prst="rect">
            <a:avLst/>
          </a:prstGeom>
          <a:solidFill>
            <a:srgbClr val="1A2828"/>
          </a:solidFill>
          <a:ln w="12700">
            <a:solidFill>
              <a:srgbClr val="94E2D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0080" y="5513832"/>
            <a:ext cx="10972800" cy="6583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CDD6F4"/>
                </a:solidFill>
              </a:rPr>
              <a:t>Recommendation: evaluate whether Role 3 (portfolio orchestration) offers more resilience than committing to one permanent
foundation model. The open frontier moves fast enough that today's best checkpoint may not be tomorrow's.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6 / 8</a:t>
            </a:r>
          </a:p>
        </p:txBody>
      </p:sp>
      <p:sp>
        <p:nvSpPr>
          <p:cNvPr id="35" name="Rectangle 34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XAIRA'S DURABLE ADVANTAGE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 i="0">
                <a:solidFill>
                  <a:srgbClr val="CDD6F4"/>
                </a:solidFill>
              </a:rPr>
              <a:t>What Transforms General Intelligence
into Scientific Intelligence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457200" y="1828800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66928" y="2039112"/>
            <a:ext cx="91440" cy="9144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49808" y="1865376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Domain-specific post-training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2103120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Fine-tuning on Xaira's scientific tasks and expert feedback</a:t>
            </a:r>
          </a:p>
        </p:txBody>
      </p:sp>
      <p:sp>
        <p:nvSpPr>
          <p:cNvPr id="8" name="Rectangle 7"/>
          <p:cNvSpPr/>
          <p:nvPr/>
        </p:nvSpPr>
        <p:spPr>
          <a:xfrm>
            <a:off x="6217920" y="1828800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327648" y="2039112"/>
            <a:ext cx="91440" cy="91440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510528" y="1865376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Proprietary multimodal biological data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510528" y="2103120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Internal omics, imaging, structural, and experimental datasets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57200" y="2432304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66928" y="2642616"/>
            <a:ext cx="91440" cy="91440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2468880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X-Cell grounding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9808" y="2706624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Causal virtual cell trained on X-Atlas CRISPR perturbation data</a:t>
            </a:r>
          </a:p>
        </p:txBody>
      </p:sp>
      <p:sp>
        <p:nvSpPr>
          <p:cNvPr id="16" name="Rectangle 15"/>
          <p:cNvSpPr/>
          <p:nvPr/>
        </p:nvSpPr>
        <p:spPr>
          <a:xfrm>
            <a:off x="6217920" y="2432304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ectangle 16"/>
          <p:cNvSpPr/>
          <p:nvPr/>
        </p:nvSpPr>
        <p:spPr>
          <a:xfrm>
            <a:off x="6327648" y="2642616"/>
            <a:ext cx="91440" cy="91440"/>
          </a:xfrm>
          <a:prstGeom prst="rect">
            <a:avLst/>
          </a:prstGeom>
          <a:solidFill>
            <a:srgbClr val="A6E3A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510528" y="2468880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Retrieval over internal knowledge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510528" y="2706624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Scientific publications, program history, clinical context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57200" y="3035808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66928" y="3246120"/>
            <a:ext cx="91440" cy="91440"/>
          </a:xfrm>
          <a:prstGeom prst="rect">
            <a:avLst/>
          </a:prstGeom>
          <a:solidFill>
            <a:srgbClr val="F9E2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49808" y="3072384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Specialized scientific tools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49808" y="3310128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Structure prediction, docking, analysis pipelines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217920" y="3035808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6327648" y="3246120"/>
            <a:ext cx="91440" cy="91440"/>
          </a:xfrm>
          <a:prstGeom prst="rect">
            <a:avLst/>
          </a:prstGeom>
          <a:solidFill>
            <a:srgbClr val="F38B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510528" y="3072384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Agent orchestration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510528" y="3310128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Multi-agent planning, long-horizon execution, tool calling</a:t>
            </a:r>
          </a:p>
        </p:txBody>
      </p:sp>
      <p:sp>
        <p:nvSpPr>
          <p:cNvPr id="28" name="Rectangle 27"/>
          <p:cNvSpPr/>
          <p:nvPr/>
        </p:nvSpPr>
        <p:spPr>
          <a:xfrm>
            <a:off x="457200" y="3639312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566928" y="3849624"/>
            <a:ext cx="91440" cy="9144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49808" y="3675887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Expert feedback loops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9808" y="3913632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Biologists, chemists, clinicians in the training loop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217920" y="3639312"/>
            <a:ext cx="548640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ectangle 32"/>
          <p:cNvSpPr/>
          <p:nvPr/>
        </p:nvSpPr>
        <p:spPr>
          <a:xfrm>
            <a:off x="6327648" y="3849624"/>
            <a:ext cx="91440" cy="91440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6510528" y="3675887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Wet-lab validation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510528" y="3913632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Experimental outcomes close the learning loop</a:t>
            </a:r>
          </a:p>
        </p:txBody>
      </p:sp>
      <p:sp>
        <p:nvSpPr>
          <p:cNvPr id="36" name="Rectangle 35"/>
          <p:cNvSpPr/>
          <p:nvPr/>
        </p:nvSpPr>
        <p:spPr>
          <a:xfrm>
            <a:off x="457200" y="4242816"/>
            <a:ext cx="11247120" cy="512064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566928" y="4453128"/>
            <a:ext cx="91440" cy="91440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49808" y="4279392"/>
            <a:ext cx="5120640" cy="2377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1" i="0">
                <a:solidFill>
                  <a:srgbClr val="CDD6F4"/>
                </a:solidFill>
              </a:rPr>
              <a:t>Continual learning from experiments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49808" y="4517136"/>
            <a:ext cx="5120640" cy="2194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Every assay, every experiment updates the system — competitors without wet-lab infrastructure cannot replicate this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7 / 8</a:t>
            </a:r>
          </a:p>
        </p:txBody>
      </p:sp>
      <p:sp>
        <p:nvSpPr>
          <p:cNvPr id="42" name="Rectangle 41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1E2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502920"/>
            <a:ext cx="10972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1" i="0">
                <a:solidFill>
                  <a:srgbClr val="CBA6F7"/>
                </a:solidFill>
              </a:rPr>
              <a:t>CALL TO ACTION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822960"/>
            <a:ext cx="10972800" cy="594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CDD6F4"/>
                </a:solidFill>
              </a:rPr>
              <a:t>Proposed Next Steps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508760"/>
            <a:ext cx="100584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 i="0">
                <a:solidFill>
                  <a:srgbClr val="A6ADC8"/>
                </a:solidFill>
              </a:rPr>
              <a:t>Three concrete actions to build Xaira's open frontier intelligence capability within 90 days.</a:t>
            </a:r>
          </a:p>
        </p:txBody>
      </p:sp>
      <p:sp>
        <p:nvSpPr>
          <p:cNvPr id="5" name="Rectangle 4"/>
          <p:cNvSpPr/>
          <p:nvPr/>
        </p:nvSpPr>
        <p:spPr>
          <a:xfrm>
            <a:off x="457200" y="2103120"/>
            <a:ext cx="11247120" cy="141732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548640" y="2610611"/>
            <a:ext cx="402336" cy="402336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76072" y="2628899"/>
            <a:ext cx="34747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E1E2E"/>
                </a:solidFill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97280" y="2231136"/>
            <a:ext cx="10058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DD6F4"/>
                </a:solidFill>
              </a:rPr>
              <a:t>Launch a structured internal model evaluation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97280" y="2615184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</a:rPr>
              <a:t>Design a benchmark suite using real Xaira scientific tasks across the 9 evaluation dimensions.
Test GLM-5.2, Inkling, DeepSeek-V4-Pro, and Kimi K2.6. Include Kimi K3 when released (expected July 27, 2026).</a:t>
            </a:r>
          </a:p>
        </p:txBody>
      </p:sp>
      <p:sp>
        <p:nvSpPr>
          <p:cNvPr id="10" name="Rectangle 9"/>
          <p:cNvSpPr/>
          <p:nvPr/>
        </p:nvSpPr>
        <p:spPr>
          <a:xfrm>
            <a:off x="457200" y="3630168"/>
            <a:ext cx="11247120" cy="141732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ectangle 10"/>
          <p:cNvSpPr/>
          <p:nvPr/>
        </p:nvSpPr>
        <p:spPr>
          <a:xfrm>
            <a:off x="548640" y="4137660"/>
            <a:ext cx="402336" cy="402336"/>
          </a:xfrm>
          <a:prstGeom prst="rect">
            <a:avLst/>
          </a:prstGeom>
          <a:solidFill>
            <a:srgbClr val="89B4F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76072" y="4155948"/>
            <a:ext cx="34747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E1E2E"/>
                </a:solidFill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97280" y="3758183"/>
            <a:ext cx="10058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DD6F4"/>
                </a:solidFill>
              </a:rPr>
              <a:t>Designate a model strategy owner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4142231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</a:rPr>
              <a:t>Assign a senior technical lead to own the open-weight model strategy: evaluate candidates,
monitor license terms, track the landscape, and recommend the architecture. Sustained function, not a one-time analysis.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157216"/>
            <a:ext cx="11247120" cy="1417320"/>
          </a:xfrm>
          <a:prstGeom prst="rect">
            <a:avLst/>
          </a:prstGeom>
          <a:solidFill>
            <a:srgbClr val="3132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48640" y="5664708"/>
            <a:ext cx="402336" cy="402336"/>
          </a:xfrm>
          <a:prstGeom prst="rect">
            <a:avLst/>
          </a:prstGeom>
          <a:solidFill>
            <a:srgbClr val="94E2D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576072" y="5682996"/>
            <a:ext cx="347472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1600" b="1" i="0">
                <a:solidFill>
                  <a:srgbClr val="1E1E2E"/>
                </a:solidFill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97280" y="5285231"/>
            <a:ext cx="100584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 i="0">
                <a:solidFill>
                  <a:srgbClr val="CDD6F4"/>
                </a:solidFill>
              </a:rPr>
              <a:t>Establish a 90-day pilot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5669279"/>
            <a:ext cx="1005840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 i="0">
                <a:solidFill>
                  <a:srgbClr val="A6ADC8"/>
                </a:solidFill>
              </a:rPr>
              <a:t>Select one high-value drug discovery task. Deploy an open-weight model (Role 1 or 3).
Integrate with X-Cell, retrieval systems, and at least one wet-lab feedback loop.
Goal: the closed-loop learning system — not a demo.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4320" y="6446520"/>
            <a:ext cx="8229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F849C"/>
                </a:solidFill>
              </a:rPr>
              <a:t>Xaira Therapeutics — Confidential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1247120" y="644652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 i="0">
                <a:solidFill>
                  <a:srgbClr val="7F849C"/>
                </a:solidFill>
              </a:rPr>
              <a:t>8 / 8</a:t>
            </a:r>
          </a:p>
        </p:txBody>
      </p:sp>
      <p:sp>
        <p:nvSpPr>
          <p:cNvPr id="22" name="Rectangle 21"/>
          <p:cNvSpPr/>
          <p:nvPr/>
        </p:nvSpPr>
        <p:spPr>
          <a:xfrm>
            <a:off x="0" y="6812280"/>
            <a:ext cx="12191695" cy="45720"/>
          </a:xfrm>
          <a:prstGeom prst="rect">
            <a:avLst/>
          </a:prstGeom>
          <a:solidFill>
            <a:srgbClr val="CBA6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